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83"/>
  </p:notesMasterIdLst>
  <p:sldIdLst>
    <p:sldId id="559" r:id="rId4"/>
    <p:sldId id="508" r:id="rId5"/>
    <p:sldId id="518" r:id="rId6"/>
    <p:sldId id="576" r:id="rId7"/>
    <p:sldId id="577" r:id="rId8"/>
    <p:sldId id="578" r:id="rId9"/>
    <p:sldId id="558" r:id="rId10"/>
    <p:sldId id="471" r:id="rId11"/>
    <p:sldId id="584" r:id="rId12"/>
    <p:sldId id="532" r:id="rId13"/>
    <p:sldId id="361" r:id="rId14"/>
    <p:sldId id="362" r:id="rId15"/>
    <p:sldId id="492" r:id="rId16"/>
    <p:sldId id="533" r:id="rId17"/>
    <p:sldId id="520" r:id="rId18"/>
    <p:sldId id="585" r:id="rId19"/>
    <p:sldId id="586" r:id="rId20"/>
    <p:sldId id="580" r:id="rId21"/>
    <p:sldId id="573" r:id="rId22"/>
    <p:sldId id="513" r:id="rId23"/>
    <p:sldId id="509" r:id="rId24"/>
    <p:sldId id="510" r:id="rId25"/>
    <p:sldId id="582" r:id="rId26"/>
    <p:sldId id="521" r:id="rId27"/>
    <p:sldId id="312" r:id="rId28"/>
    <p:sldId id="316" r:id="rId29"/>
    <p:sldId id="353" r:id="rId30"/>
    <p:sldId id="572" r:id="rId31"/>
    <p:sldId id="522" r:id="rId32"/>
    <p:sldId id="495" r:id="rId33"/>
    <p:sldId id="387" r:id="rId34"/>
    <p:sldId id="389" r:id="rId35"/>
    <p:sldId id="390" r:id="rId36"/>
    <p:sldId id="384" r:id="rId37"/>
    <p:sldId id="587" r:id="rId38"/>
    <p:sldId id="388" r:id="rId39"/>
    <p:sldId id="383" r:id="rId40"/>
    <p:sldId id="523" r:id="rId41"/>
    <p:sldId id="287" r:id="rId42"/>
    <p:sldId id="501" r:id="rId43"/>
    <p:sldId id="567" r:id="rId44"/>
    <p:sldId id="570" r:id="rId45"/>
    <p:sldId id="571" r:id="rId46"/>
    <p:sldId id="524" r:id="rId47"/>
    <p:sldId id="525" r:id="rId48"/>
    <p:sldId id="494" r:id="rId49"/>
    <p:sldId id="568" r:id="rId50"/>
    <p:sldId id="569" r:id="rId51"/>
    <p:sldId id="289" r:id="rId52"/>
    <p:sldId id="293" r:id="rId53"/>
    <p:sldId id="411" r:id="rId54"/>
    <p:sldId id="412" r:id="rId55"/>
    <p:sldId id="526" r:id="rId56"/>
    <p:sldId id="535" r:id="rId57"/>
    <p:sldId id="536" r:id="rId58"/>
    <p:sldId id="527" r:id="rId59"/>
    <p:sldId id="537" r:id="rId60"/>
    <p:sldId id="538" r:id="rId61"/>
    <p:sldId id="579" r:id="rId62"/>
    <p:sldId id="528" r:id="rId63"/>
    <p:sldId id="539" r:id="rId64"/>
    <p:sldId id="294" r:id="rId65"/>
    <p:sldId id="540" r:id="rId66"/>
    <p:sldId id="544" r:id="rId67"/>
    <p:sldId id="548" r:id="rId68"/>
    <p:sldId id="552" r:id="rId69"/>
    <p:sldId id="553" r:id="rId70"/>
    <p:sldId id="554" r:id="rId71"/>
    <p:sldId id="529" r:id="rId72"/>
    <p:sldId id="560" r:id="rId73"/>
    <p:sldId id="561" r:id="rId74"/>
    <p:sldId id="562" r:id="rId75"/>
    <p:sldId id="566" r:id="rId76"/>
    <p:sldId id="530" r:id="rId77"/>
    <p:sldId id="531" r:id="rId78"/>
    <p:sldId id="565" r:id="rId79"/>
    <p:sldId id="583" r:id="rId80"/>
    <p:sldId id="575" r:id="rId81"/>
    <p:sldId id="357"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6" autoAdjust="0"/>
    <p:restoredTop sz="99293" autoAdjust="0"/>
  </p:normalViewPr>
  <p:slideViewPr>
    <p:cSldViewPr>
      <p:cViewPr varScale="1">
        <p:scale>
          <a:sx n="87" d="100"/>
          <a:sy n="87" d="100"/>
        </p:scale>
        <p:origin x="1387" y="58"/>
      </p:cViewPr>
      <p:guideLst>
        <p:guide orient="horz" pos="2160"/>
        <p:guide pos="2880"/>
      </p:guideLst>
    </p:cSldViewPr>
  </p:slideViewPr>
  <p:notesTextViewPr>
    <p:cViewPr>
      <p:scale>
        <a:sx n="400" d="100"/>
        <a:sy n="4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302953\Desktop\NB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Ratio of Implemented to Recommended Reforms by WG </a:t>
            </a:r>
          </a:p>
        </c:rich>
      </c:tx>
      <c:overlay val="0"/>
    </c:title>
    <c:autoTitleDeleted val="0"/>
    <c:plotArea>
      <c:layout/>
      <c:barChart>
        <c:barDir val="col"/>
        <c:grouping val="clustered"/>
        <c:varyColors val="0"/>
        <c:ser>
          <c:idx val="0"/>
          <c:order val="0"/>
          <c:tx>
            <c:strRef>
              <c:f>Percentages!$B$1</c:f>
              <c:strCache>
                <c:ptCount val="1"/>
                <c:pt idx="0">
                  <c:v>Achieved </c:v>
                </c:pt>
              </c:strCache>
            </c:strRef>
          </c:tx>
          <c:invertIfNegative val="0"/>
          <c:cat>
            <c:strRef>
              <c:f>Percentages!$A$2:$A$8</c:f>
              <c:strCache>
                <c:ptCount val="7"/>
                <c:pt idx="0">
                  <c:v>Export Promotion and Trade Facilitation </c:v>
                </c:pt>
                <c:pt idx="1">
                  <c:v>Industrial Promotion </c:v>
                </c:pt>
                <c:pt idx="2">
                  <c:v>Financial Monetary and Insurance Affairs </c:v>
                </c:pt>
                <c:pt idx="3">
                  <c:v>Business Environment, Labor Relation and Industrial Security </c:v>
                </c:pt>
                <c:pt idx="4">
                  <c:v>Women Entrepreneurs </c:v>
                </c:pt>
                <c:pt idx="5">
                  <c:v>Infrastructure </c:v>
                </c:pt>
                <c:pt idx="6">
                  <c:v>Tourism </c:v>
                </c:pt>
              </c:strCache>
            </c:strRef>
          </c:cat>
          <c:val>
            <c:numRef>
              <c:f>Percentages!$B$2:$B$8</c:f>
              <c:numCache>
                <c:formatCode>0%</c:formatCode>
                <c:ptCount val="7"/>
                <c:pt idx="0">
                  <c:v>0.4</c:v>
                </c:pt>
                <c:pt idx="1">
                  <c:v>0.3300000000000009</c:v>
                </c:pt>
                <c:pt idx="2">
                  <c:v>0.29000000000000031</c:v>
                </c:pt>
                <c:pt idx="3">
                  <c:v>0.25</c:v>
                </c:pt>
                <c:pt idx="4">
                  <c:v>0.17</c:v>
                </c:pt>
                <c:pt idx="5">
                  <c:v>0.13</c:v>
                </c:pt>
                <c:pt idx="6">
                  <c:v>0</c:v>
                </c:pt>
              </c:numCache>
            </c:numRef>
          </c:val>
          <c:extLst>
            <c:ext xmlns:c16="http://schemas.microsoft.com/office/drawing/2014/chart" uri="{C3380CC4-5D6E-409C-BE32-E72D297353CC}">
              <c16:uniqueId val="{00000000-DE48-42E8-BF7A-269735C53FDA}"/>
            </c:ext>
          </c:extLst>
        </c:ser>
        <c:dLbls>
          <c:showLegendKey val="0"/>
          <c:showVal val="0"/>
          <c:showCatName val="0"/>
          <c:showSerName val="0"/>
          <c:showPercent val="0"/>
          <c:showBubbleSize val="0"/>
        </c:dLbls>
        <c:gapWidth val="150"/>
        <c:axId val="529731608"/>
        <c:axId val="529732000"/>
      </c:barChart>
      <c:catAx>
        <c:axId val="529731608"/>
        <c:scaling>
          <c:orientation val="minMax"/>
        </c:scaling>
        <c:delete val="0"/>
        <c:axPos val="b"/>
        <c:numFmt formatCode="General" sourceLinked="0"/>
        <c:majorTickMark val="out"/>
        <c:minorTickMark val="none"/>
        <c:tickLblPos val="nextTo"/>
        <c:crossAx val="529732000"/>
        <c:crosses val="autoZero"/>
        <c:auto val="1"/>
        <c:lblAlgn val="ctr"/>
        <c:lblOffset val="100"/>
        <c:noMultiLvlLbl val="0"/>
      </c:catAx>
      <c:valAx>
        <c:axId val="529732000"/>
        <c:scaling>
          <c:orientation val="minMax"/>
          <c:max val="1"/>
        </c:scaling>
        <c:delete val="0"/>
        <c:axPos val="l"/>
        <c:majorGridlines/>
        <c:numFmt formatCode="0%" sourceLinked="1"/>
        <c:majorTickMark val="out"/>
        <c:minorTickMark val="none"/>
        <c:tickLblPos val="nextTo"/>
        <c:crossAx val="529731608"/>
        <c:crosses val="autoZero"/>
        <c:crossBetween val="between"/>
      </c:valAx>
    </c:plotArea>
    <c:plotVisOnly val="1"/>
    <c:dispBlanksAs val="gap"/>
    <c:showDLblsOverMax val="0"/>
  </c:chart>
  <c:txPr>
    <a:bodyPr/>
    <a:lstStyle/>
    <a:p>
      <a:pPr>
        <a:defRPr baseline="0">
          <a:latin typeface="Arial"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44373-A03A-4815-96CB-DFA1B825C2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F359B73-47D2-49BB-8165-EFFB3A634621}">
      <dgm:prSet custT="1"/>
      <dgm:spPr/>
      <dgm:t>
        <a:bodyPr/>
        <a:lstStyle/>
        <a:p>
          <a:pPr rtl="0"/>
          <a:r>
            <a:rPr lang="en-US" sz="1800" dirty="0"/>
            <a:t>377 acres have been cleaned up since 2009</a:t>
          </a:r>
        </a:p>
      </dgm:t>
    </dgm:pt>
    <dgm:pt modelId="{981189BB-BFC0-48F6-880A-26AC8A9F8B7C}" type="parTrans" cxnId="{A49EEA10-A298-4879-9847-80A6DCBA5983}">
      <dgm:prSet/>
      <dgm:spPr/>
      <dgm:t>
        <a:bodyPr/>
        <a:lstStyle/>
        <a:p>
          <a:endParaRPr lang="en-US" sz="1800"/>
        </a:p>
      </dgm:t>
    </dgm:pt>
    <dgm:pt modelId="{22640B04-8E80-40E4-8CAC-2FE39775A0E4}" type="sibTrans" cxnId="{A49EEA10-A298-4879-9847-80A6DCBA5983}">
      <dgm:prSet/>
      <dgm:spPr/>
      <dgm:t>
        <a:bodyPr/>
        <a:lstStyle/>
        <a:p>
          <a:endParaRPr lang="en-US" sz="1800"/>
        </a:p>
      </dgm:t>
    </dgm:pt>
    <dgm:pt modelId="{64639C3E-EDEF-4D75-A88B-508826CABCD2}">
      <dgm:prSet custT="1"/>
      <dgm:spPr/>
      <dgm:t>
        <a:bodyPr/>
        <a:lstStyle/>
        <a:p>
          <a:pPr rtl="0"/>
          <a:r>
            <a:rPr lang="en-US" sz="1800" dirty="0"/>
            <a:t>2,262 new clean economy jobs between 2010 and 2012 </a:t>
          </a:r>
        </a:p>
      </dgm:t>
    </dgm:pt>
    <dgm:pt modelId="{3759874B-1306-46A0-9C1C-1F2A6C99B85B}" type="parTrans" cxnId="{F75B769A-1470-42D2-8DF0-BFB78CBB0075}">
      <dgm:prSet/>
      <dgm:spPr/>
      <dgm:t>
        <a:bodyPr/>
        <a:lstStyle/>
        <a:p>
          <a:endParaRPr lang="en-US" sz="1800"/>
        </a:p>
      </dgm:t>
    </dgm:pt>
    <dgm:pt modelId="{A7A69980-53DE-42D9-81D9-E1929A681F75}" type="sibTrans" cxnId="{F75B769A-1470-42D2-8DF0-BFB78CBB0075}">
      <dgm:prSet/>
      <dgm:spPr/>
      <dgm:t>
        <a:bodyPr/>
        <a:lstStyle/>
        <a:p>
          <a:endParaRPr lang="en-US" sz="1800"/>
        </a:p>
      </dgm:t>
    </dgm:pt>
    <dgm:pt modelId="{73ED47D1-82E1-4069-A064-53E04AADFD38}">
      <dgm:prSet custT="1"/>
      <dgm:spPr/>
      <dgm:t>
        <a:bodyPr/>
        <a:lstStyle/>
        <a:p>
          <a:pPr rtl="0"/>
          <a:r>
            <a:rPr lang="en-US" sz="1800" dirty="0"/>
            <a:t>Clevelanders with  Clean Economy Jobs make 5.7% more</a:t>
          </a:r>
        </a:p>
      </dgm:t>
    </dgm:pt>
    <dgm:pt modelId="{960B105E-1D53-45D8-9DFC-3C2E6001889D}" type="parTrans" cxnId="{66415056-A682-4F9A-AE0C-E368F685102B}">
      <dgm:prSet/>
      <dgm:spPr/>
      <dgm:t>
        <a:bodyPr/>
        <a:lstStyle/>
        <a:p>
          <a:endParaRPr lang="en-US" sz="1800"/>
        </a:p>
      </dgm:t>
    </dgm:pt>
    <dgm:pt modelId="{2D6014CF-E4E0-4132-B99A-1C1EFF8CF66D}" type="sibTrans" cxnId="{66415056-A682-4F9A-AE0C-E368F685102B}">
      <dgm:prSet/>
      <dgm:spPr/>
      <dgm:t>
        <a:bodyPr/>
        <a:lstStyle/>
        <a:p>
          <a:endParaRPr lang="en-US" sz="1800"/>
        </a:p>
      </dgm:t>
    </dgm:pt>
    <dgm:pt modelId="{CF5BE034-6A10-4792-B1CE-46882B3A0C83}">
      <dgm:prSet custT="1"/>
      <dgm:spPr/>
      <dgm:t>
        <a:bodyPr/>
        <a:lstStyle/>
        <a:p>
          <a:pPr rtl="0"/>
          <a:r>
            <a:rPr lang="en-US" sz="1800" dirty="0"/>
            <a:t>52 new certified “sustainable” businesses in Cleveland  and Northeast Ohio since 2010</a:t>
          </a:r>
        </a:p>
      </dgm:t>
    </dgm:pt>
    <dgm:pt modelId="{C97E6984-E0EF-4D4D-B8E2-C5AB15365373}" type="parTrans" cxnId="{E282DAA3-4A21-401F-9900-96077891AE90}">
      <dgm:prSet/>
      <dgm:spPr/>
      <dgm:t>
        <a:bodyPr/>
        <a:lstStyle/>
        <a:p>
          <a:endParaRPr lang="en-US" sz="1800"/>
        </a:p>
      </dgm:t>
    </dgm:pt>
    <dgm:pt modelId="{8CAD1382-BCDF-4AFB-BBA2-CC7F35BE6535}" type="sibTrans" cxnId="{E282DAA3-4A21-401F-9900-96077891AE90}">
      <dgm:prSet/>
      <dgm:spPr/>
      <dgm:t>
        <a:bodyPr/>
        <a:lstStyle/>
        <a:p>
          <a:endParaRPr lang="en-US" sz="1800"/>
        </a:p>
      </dgm:t>
    </dgm:pt>
    <dgm:pt modelId="{B7F5E279-8A6B-4A95-B5ED-5228217A42ED}">
      <dgm:prSet custT="1"/>
      <dgm:spPr/>
      <dgm:t>
        <a:bodyPr/>
        <a:lstStyle/>
        <a:p>
          <a:pPr rtl="0"/>
          <a:r>
            <a:rPr lang="en-US" sz="1800" dirty="0"/>
            <a:t>8.3% increase  in GDP in Northeast Ohio since 2009</a:t>
          </a:r>
        </a:p>
      </dgm:t>
    </dgm:pt>
    <dgm:pt modelId="{92E7377E-34FB-4718-A29C-EBCBA8D014D6}" type="parTrans" cxnId="{069F5D31-8D1A-4F23-9DFB-581DF3DC7B23}">
      <dgm:prSet/>
      <dgm:spPr/>
      <dgm:t>
        <a:bodyPr/>
        <a:lstStyle/>
        <a:p>
          <a:endParaRPr lang="en-US" sz="1800"/>
        </a:p>
      </dgm:t>
    </dgm:pt>
    <dgm:pt modelId="{F302BFDB-89FD-42FA-BDDF-159211F195AE}" type="sibTrans" cxnId="{069F5D31-8D1A-4F23-9DFB-581DF3DC7B23}">
      <dgm:prSet/>
      <dgm:spPr/>
      <dgm:t>
        <a:bodyPr/>
        <a:lstStyle/>
        <a:p>
          <a:endParaRPr lang="en-US" sz="1800"/>
        </a:p>
      </dgm:t>
    </dgm:pt>
    <dgm:pt modelId="{40076E47-13F3-487E-83F1-D6CD4609D753}">
      <dgm:prSet custT="1"/>
      <dgm:spPr/>
      <dgm:t>
        <a:bodyPr/>
        <a:lstStyle/>
        <a:p>
          <a:pPr rtl="0"/>
          <a:r>
            <a:rPr lang="en-US" sz="1800" dirty="0"/>
            <a:t>300 energy audits &amp; 150 retrofits saving 37% on average through </a:t>
          </a:r>
          <a:r>
            <a:rPr lang="en-US" sz="1800" dirty="0" err="1"/>
            <a:t>Energy$aver</a:t>
          </a:r>
          <a:r>
            <a:rPr lang="en-US" sz="1800" dirty="0"/>
            <a:t> pilot</a:t>
          </a:r>
        </a:p>
      </dgm:t>
    </dgm:pt>
    <dgm:pt modelId="{5A57D540-51DE-4058-A4DE-C6224E171591}" type="parTrans" cxnId="{8F1BB369-338E-4B76-9A73-4A892F9A19FB}">
      <dgm:prSet/>
      <dgm:spPr/>
      <dgm:t>
        <a:bodyPr/>
        <a:lstStyle/>
        <a:p>
          <a:endParaRPr lang="en-US" sz="1800"/>
        </a:p>
      </dgm:t>
    </dgm:pt>
    <dgm:pt modelId="{C893060C-6B2D-470B-8C1A-1907C7EBA224}" type="sibTrans" cxnId="{8F1BB369-338E-4B76-9A73-4A892F9A19FB}">
      <dgm:prSet/>
      <dgm:spPr/>
      <dgm:t>
        <a:bodyPr/>
        <a:lstStyle/>
        <a:p>
          <a:endParaRPr lang="en-US" sz="1800"/>
        </a:p>
      </dgm:t>
    </dgm:pt>
    <dgm:pt modelId="{9F11D0A1-149B-465E-B961-16BCDE182651}">
      <dgm:prSet custT="1"/>
      <dgm:spPr/>
      <dgm:t>
        <a:bodyPr/>
        <a:lstStyle/>
        <a:p>
          <a:pPr rtl="0"/>
          <a:r>
            <a:rPr lang="en-US" sz="1800" dirty="0"/>
            <a:t>3000+ apartment &amp; single family units have met the Cleveland Green Building Standard</a:t>
          </a:r>
        </a:p>
      </dgm:t>
    </dgm:pt>
    <dgm:pt modelId="{4B9A6C5F-1F6E-4A46-B1DD-15A69FCEC588}" type="parTrans" cxnId="{2516E4BD-B2BF-44A1-9247-D98C0138C18B}">
      <dgm:prSet/>
      <dgm:spPr/>
      <dgm:t>
        <a:bodyPr/>
        <a:lstStyle/>
        <a:p>
          <a:endParaRPr lang="en-US" sz="1800"/>
        </a:p>
      </dgm:t>
    </dgm:pt>
    <dgm:pt modelId="{4E185B73-664E-4DFF-9EEC-F56005A3F612}" type="sibTrans" cxnId="{2516E4BD-B2BF-44A1-9247-D98C0138C18B}">
      <dgm:prSet/>
      <dgm:spPr/>
      <dgm:t>
        <a:bodyPr/>
        <a:lstStyle/>
        <a:p>
          <a:endParaRPr lang="en-US" sz="1800"/>
        </a:p>
      </dgm:t>
    </dgm:pt>
    <dgm:pt modelId="{561A0452-5EB6-459D-ACB9-1BD9CEDCACE1}">
      <dgm:prSet custT="1"/>
      <dgm:spPr/>
      <dgm:t>
        <a:bodyPr/>
        <a:lstStyle/>
        <a:p>
          <a:pPr rtl="0"/>
          <a:r>
            <a:rPr lang="en-US" sz="1800" dirty="0"/>
            <a:t>65,000 homes &amp; small businesses receiving 100% green energy &amp; 21% cost savings</a:t>
          </a:r>
        </a:p>
      </dgm:t>
    </dgm:pt>
    <dgm:pt modelId="{76954251-91D0-492F-9976-1E01867A7196}" type="parTrans" cxnId="{0584D05B-8362-4D3B-9DCB-4FC5E77E9C8A}">
      <dgm:prSet/>
      <dgm:spPr/>
      <dgm:t>
        <a:bodyPr/>
        <a:lstStyle/>
        <a:p>
          <a:endParaRPr lang="en-US" sz="1800"/>
        </a:p>
      </dgm:t>
    </dgm:pt>
    <dgm:pt modelId="{53968D66-61E3-4D27-B14D-D715DD147785}" type="sibTrans" cxnId="{0584D05B-8362-4D3B-9DCB-4FC5E77E9C8A}">
      <dgm:prSet/>
      <dgm:spPr/>
      <dgm:t>
        <a:bodyPr/>
        <a:lstStyle/>
        <a:p>
          <a:endParaRPr lang="en-US" sz="1800"/>
        </a:p>
      </dgm:t>
    </dgm:pt>
    <dgm:pt modelId="{675CC2B4-4895-4F47-A525-CAF7CDFAE658}">
      <dgm:prSet custT="1"/>
      <dgm:spPr/>
      <dgm:t>
        <a:bodyPr/>
        <a:lstStyle/>
        <a:p>
          <a:pPr rtl="0"/>
          <a:r>
            <a:rPr lang="en-US" sz="1800" dirty="0"/>
            <a:t>70 bins installed through the Downtown Recycling Pilot completed in August 2014</a:t>
          </a:r>
        </a:p>
      </dgm:t>
    </dgm:pt>
    <dgm:pt modelId="{7D6AD9BF-97E3-4094-BC81-72BAB75BCDB4}" type="parTrans" cxnId="{1EA6C346-D012-445A-A6E1-936C3F6CC3D0}">
      <dgm:prSet/>
      <dgm:spPr/>
      <dgm:t>
        <a:bodyPr/>
        <a:lstStyle/>
        <a:p>
          <a:endParaRPr lang="en-US" sz="1800"/>
        </a:p>
      </dgm:t>
    </dgm:pt>
    <dgm:pt modelId="{0C6F6D40-ED85-48AD-8A8B-28734B27F7BD}" type="sibTrans" cxnId="{1EA6C346-D012-445A-A6E1-936C3F6CC3D0}">
      <dgm:prSet/>
      <dgm:spPr/>
      <dgm:t>
        <a:bodyPr/>
        <a:lstStyle/>
        <a:p>
          <a:endParaRPr lang="en-US" sz="1800"/>
        </a:p>
      </dgm:t>
    </dgm:pt>
    <dgm:pt modelId="{F8285D94-D899-458B-9C64-3F699F68BB72}">
      <dgm:prSet custT="1"/>
      <dgm:spPr/>
      <dgm:t>
        <a:bodyPr/>
        <a:lstStyle/>
        <a:p>
          <a:pPr rtl="0"/>
          <a:r>
            <a:rPr lang="en-US" sz="1800" dirty="0"/>
            <a:t>12 green infrastructure projects started in Cleveland’s neighborhoods by the Sewer District </a:t>
          </a:r>
        </a:p>
      </dgm:t>
    </dgm:pt>
    <dgm:pt modelId="{9C1352A1-4EA4-406C-A099-9A98C73FA7E7}" type="parTrans" cxnId="{0910D84E-CF7C-4D63-93D9-6DA5D06625D8}">
      <dgm:prSet/>
      <dgm:spPr/>
      <dgm:t>
        <a:bodyPr/>
        <a:lstStyle/>
        <a:p>
          <a:endParaRPr lang="en-US" sz="1800"/>
        </a:p>
      </dgm:t>
    </dgm:pt>
    <dgm:pt modelId="{C30DC44D-8EE7-4260-836C-CB507274D318}" type="sibTrans" cxnId="{0910D84E-CF7C-4D63-93D9-6DA5D06625D8}">
      <dgm:prSet/>
      <dgm:spPr/>
      <dgm:t>
        <a:bodyPr/>
        <a:lstStyle/>
        <a:p>
          <a:endParaRPr lang="en-US" sz="1800"/>
        </a:p>
      </dgm:t>
    </dgm:pt>
    <dgm:pt modelId="{66880F50-F4CF-4A98-95A9-B3EADF256A35}">
      <dgm:prSet custT="1"/>
      <dgm:spPr/>
      <dgm:t>
        <a:bodyPr/>
        <a:lstStyle/>
        <a:p>
          <a:pPr rtl="0"/>
          <a:r>
            <a:rPr lang="en-US" sz="1800" dirty="0"/>
            <a:t>50 businesses publicly reporting their sustainability success</a:t>
          </a:r>
        </a:p>
      </dgm:t>
    </dgm:pt>
    <dgm:pt modelId="{5EB22D68-4A32-486E-A2B4-FBD1B795ECE0}" type="parTrans" cxnId="{3907A6BE-05C4-4408-8882-758A9C3B1285}">
      <dgm:prSet/>
      <dgm:spPr/>
      <dgm:t>
        <a:bodyPr/>
        <a:lstStyle/>
        <a:p>
          <a:endParaRPr lang="en-US" sz="1800"/>
        </a:p>
      </dgm:t>
    </dgm:pt>
    <dgm:pt modelId="{4F5CC956-541F-4D7C-8E4B-A8E441DC2E8A}" type="sibTrans" cxnId="{3907A6BE-05C4-4408-8882-758A9C3B1285}">
      <dgm:prSet/>
      <dgm:spPr/>
      <dgm:t>
        <a:bodyPr/>
        <a:lstStyle/>
        <a:p>
          <a:endParaRPr lang="en-US" sz="1800"/>
        </a:p>
      </dgm:t>
    </dgm:pt>
    <dgm:pt modelId="{707D5892-BCA7-44B8-8540-6542AA340C5C}">
      <dgm:prSet custT="1"/>
      <dgm:spPr/>
      <dgm:t>
        <a:bodyPr/>
        <a:lstStyle/>
        <a:p>
          <a:pPr rtl="0"/>
          <a:r>
            <a:rPr lang="en-US" sz="1800" dirty="0"/>
            <a:t>1,000 new trees to be planted through the Western Reserve Land Conservancy</a:t>
          </a:r>
        </a:p>
      </dgm:t>
    </dgm:pt>
    <dgm:pt modelId="{5D2E779F-6D37-4A1E-8E3B-90678C605731}" type="sibTrans" cxnId="{1A91E87A-6C29-414E-9035-D9A96315E53E}">
      <dgm:prSet/>
      <dgm:spPr/>
      <dgm:t>
        <a:bodyPr/>
        <a:lstStyle/>
        <a:p>
          <a:endParaRPr lang="en-US" sz="1800"/>
        </a:p>
      </dgm:t>
    </dgm:pt>
    <dgm:pt modelId="{2D79D7CF-0BD8-4478-BDA0-D5A61DCE25F3}" type="parTrans" cxnId="{1A91E87A-6C29-414E-9035-D9A96315E53E}">
      <dgm:prSet/>
      <dgm:spPr/>
      <dgm:t>
        <a:bodyPr/>
        <a:lstStyle/>
        <a:p>
          <a:endParaRPr lang="en-US" sz="1800"/>
        </a:p>
      </dgm:t>
    </dgm:pt>
    <dgm:pt modelId="{533E94B4-72F1-4669-8A06-0115FE74DE50}" type="pres">
      <dgm:prSet presAssocID="{B0844373-A03A-4815-96CB-DFA1B825C29A}" presName="vert0" presStyleCnt="0">
        <dgm:presLayoutVars>
          <dgm:dir/>
          <dgm:animOne val="branch"/>
          <dgm:animLvl val="lvl"/>
        </dgm:presLayoutVars>
      </dgm:prSet>
      <dgm:spPr/>
    </dgm:pt>
    <dgm:pt modelId="{A1BF56C5-11B4-4C8F-BA5D-BBAF3E2DF1CC}" type="pres">
      <dgm:prSet presAssocID="{1F359B73-47D2-49BB-8165-EFFB3A634621}" presName="thickLine" presStyleLbl="alignNode1" presStyleIdx="0" presStyleCnt="12"/>
      <dgm:spPr/>
    </dgm:pt>
    <dgm:pt modelId="{4DF073A1-2AA5-4852-AABD-FD5A84D37165}" type="pres">
      <dgm:prSet presAssocID="{1F359B73-47D2-49BB-8165-EFFB3A634621}" presName="horz1" presStyleCnt="0"/>
      <dgm:spPr/>
    </dgm:pt>
    <dgm:pt modelId="{70D7DC78-B502-487D-A86B-96DD78DDA03F}" type="pres">
      <dgm:prSet presAssocID="{1F359B73-47D2-49BB-8165-EFFB3A634621}" presName="tx1" presStyleLbl="revTx" presStyleIdx="0" presStyleCnt="12"/>
      <dgm:spPr/>
    </dgm:pt>
    <dgm:pt modelId="{1B831E9F-BB67-4198-83C6-3F21795AF564}" type="pres">
      <dgm:prSet presAssocID="{1F359B73-47D2-49BB-8165-EFFB3A634621}" presName="vert1" presStyleCnt="0"/>
      <dgm:spPr/>
    </dgm:pt>
    <dgm:pt modelId="{E8FA6C03-7223-41AF-9511-B0591ADE9EB7}" type="pres">
      <dgm:prSet presAssocID="{64639C3E-EDEF-4D75-A88B-508826CABCD2}" presName="thickLine" presStyleLbl="alignNode1" presStyleIdx="1" presStyleCnt="12"/>
      <dgm:spPr/>
    </dgm:pt>
    <dgm:pt modelId="{62A62CE5-C3DB-41A2-9FCD-95DEA3D10C5A}" type="pres">
      <dgm:prSet presAssocID="{64639C3E-EDEF-4D75-A88B-508826CABCD2}" presName="horz1" presStyleCnt="0"/>
      <dgm:spPr/>
    </dgm:pt>
    <dgm:pt modelId="{EBAEDC54-9BBD-4C5C-A18C-69B34E8C4D5A}" type="pres">
      <dgm:prSet presAssocID="{64639C3E-EDEF-4D75-A88B-508826CABCD2}" presName="tx1" presStyleLbl="revTx" presStyleIdx="1" presStyleCnt="12"/>
      <dgm:spPr/>
    </dgm:pt>
    <dgm:pt modelId="{1DC3FE5B-54CB-4DDA-B748-A61399182531}" type="pres">
      <dgm:prSet presAssocID="{64639C3E-EDEF-4D75-A88B-508826CABCD2}" presName="vert1" presStyleCnt="0"/>
      <dgm:spPr/>
    </dgm:pt>
    <dgm:pt modelId="{6997FCFE-7725-4F19-922C-A74973A1AA5A}" type="pres">
      <dgm:prSet presAssocID="{73ED47D1-82E1-4069-A064-53E04AADFD38}" presName="thickLine" presStyleLbl="alignNode1" presStyleIdx="2" presStyleCnt="12"/>
      <dgm:spPr/>
    </dgm:pt>
    <dgm:pt modelId="{549D7F99-A9C6-4D21-A910-D2EE2BB1A62B}" type="pres">
      <dgm:prSet presAssocID="{73ED47D1-82E1-4069-A064-53E04AADFD38}" presName="horz1" presStyleCnt="0"/>
      <dgm:spPr/>
    </dgm:pt>
    <dgm:pt modelId="{11125FD4-1398-47DC-9504-26A30C2B9C66}" type="pres">
      <dgm:prSet presAssocID="{73ED47D1-82E1-4069-A064-53E04AADFD38}" presName="tx1" presStyleLbl="revTx" presStyleIdx="2" presStyleCnt="12"/>
      <dgm:spPr/>
    </dgm:pt>
    <dgm:pt modelId="{F247A5FA-74DA-467E-B2AA-8B0139905E3A}" type="pres">
      <dgm:prSet presAssocID="{73ED47D1-82E1-4069-A064-53E04AADFD38}" presName="vert1" presStyleCnt="0"/>
      <dgm:spPr/>
    </dgm:pt>
    <dgm:pt modelId="{9BB1D73C-C44C-4377-86A3-431EEF36933D}" type="pres">
      <dgm:prSet presAssocID="{CF5BE034-6A10-4792-B1CE-46882B3A0C83}" presName="thickLine" presStyleLbl="alignNode1" presStyleIdx="3" presStyleCnt="12"/>
      <dgm:spPr/>
    </dgm:pt>
    <dgm:pt modelId="{CFBD5336-1936-49CC-A3B8-F2920EC0B9B3}" type="pres">
      <dgm:prSet presAssocID="{CF5BE034-6A10-4792-B1CE-46882B3A0C83}" presName="horz1" presStyleCnt="0"/>
      <dgm:spPr/>
    </dgm:pt>
    <dgm:pt modelId="{4FB3FE43-5712-44C5-8CC2-1A59DC391247}" type="pres">
      <dgm:prSet presAssocID="{CF5BE034-6A10-4792-B1CE-46882B3A0C83}" presName="tx1" presStyleLbl="revTx" presStyleIdx="3" presStyleCnt="12"/>
      <dgm:spPr/>
    </dgm:pt>
    <dgm:pt modelId="{DE888EF3-0AD4-40BE-8A42-58ED414D53E8}" type="pres">
      <dgm:prSet presAssocID="{CF5BE034-6A10-4792-B1CE-46882B3A0C83}" presName="vert1" presStyleCnt="0"/>
      <dgm:spPr/>
    </dgm:pt>
    <dgm:pt modelId="{02F1405E-FCD7-41B5-A962-2EE8851FDB26}" type="pres">
      <dgm:prSet presAssocID="{B7F5E279-8A6B-4A95-B5ED-5228217A42ED}" presName="thickLine" presStyleLbl="alignNode1" presStyleIdx="4" presStyleCnt="12"/>
      <dgm:spPr/>
    </dgm:pt>
    <dgm:pt modelId="{D1BB6E70-19C7-4BAF-8AB6-711A7156CD79}" type="pres">
      <dgm:prSet presAssocID="{B7F5E279-8A6B-4A95-B5ED-5228217A42ED}" presName="horz1" presStyleCnt="0"/>
      <dgm:spPr/>
    </dgm:pt>
    <dgm:pt modelId="{E2948A84-7C3D-4253-B33C-66B66A201ADA}" type="pres">
      <dgm:prSet presAssocID="{B7F5E279-8A6B-4A95-B5ED-5228217A42ED}" presName="tx1" presStyleLbl="revTx" presStyleIdx="4" presStyleCnt="12"/>
      <dgm:spPr/>
    </dgm:pt>
    <dgm:pt modelId="{A7C6EE7B-49F8-4511-979B-F86FA25E6B67}" type="pres">
      <dgm:prSet presAssocID="{B7F5E279-8A6B-4A95-B5ED-5228217A42ED}" presName="vert1" presStyleCnt="0"/>
      <dgm:spPr/>
    </dgm:pt>
    <dgm:pt modelId="{2CC0161B-38F3-4052-A456-01686F11580C}" type="pres">
      <dgm:prSet presAssocID="{40076E47-13F3-487E-83F1-D6CD4609D753}" presName="thickLine" presStyleLbl="alignNode1" presStyleIdx="5" presStyleCnt="12"/>
      <dgm:spPr/>
    </dgm:pt>
    <dgm:pt modelId="{C89D5F29-6382-4CD2-A931-080397556822}" type="pres">
      <dgm:prSet presAssocID="{40076E47-13F3-487E-83F1-D6CD4609D753}" presName="horz1" presStyleCnt="0"/>
      <dgm:spPr/>
    </dgm:pt>
    <dgm:pt modelId="{602F80D4-B86C-48F3-8C1E-15EB313DDDFB}" type="pres">
      <dgm:prSet presAssocID="{40076E47-13F3-487E-83F1-D6CD4609D753}" presName="tx1" presStyleLbl="revTx" presStyleIdx="5" presStyleCnt="12"/>
      <dgm:spPr/>
    </dgm:pt>
    <dgm:pt modelId="{49F6A34B-BDC1-4458-8B25-B8568FA4E64A}" type="pres">
      <dgm:prSet presAssocID="{40076E47-13F3-487E-83F1-D6CD4609D753}" presName="vert1" presStyleCnt="0"/>
      <dgm:spPr/>
    </dgm:pt>
    <dgm:pt modelId="{2ACC0277-E00C-4386-9A51-2D47E6FC91AF}" type="pres">
      <dgm:prSet presAssocID="{9F11D0A1-149B-465E-B961-16BCDE182651}" presName="thickLine" presStyleLbl="alignNode1" presStyleIdx="6" presStyleCnt="12"/>
      <dgm:spPr/>
    </dgm:pt>
    <dgm:pt modelId="{E1ED9CEB-FF7D-4778-991A-C5D47816CC7D}" type="pres">
      <dgm:prSet presAssocID="{9F11D0A1-149B-465E-B961-16BCDE182651}" presName="horz1" presStyleCnt="0"/>
      <dgm:spPr/>
    </dgm:pt>
    <dgm:pt modelId="{27A01086-B20A-4DDA-AD3A-55BBA0C07C7B}" type="pres">
      <dgm:prSet presAssocID="{9F11D0A1-149B-465E-B961-16BCDE182651}" presName="tx1" presStyleLbl="revTx" presStyleIdx="6" presStyleCnt="12"/>
      <dgm:spPr/>
    </dgm:pt>
    <dgm:pt modelId="{545932F7-A48A-438E-A9AE-8B576EF30313}" type="pres">
      <dgm:prSet presAssocID="{9F11D0A1-149B-465E-B961-16BCDE182651}" presName="vert1" presStyleCnt="0"/>
      <dgm:spPr/>
    </dgm:pt>
    <dgm:pt modelId="{F0EC8CBB-8D6B-4E23-9D7F-2FE891E7F36E}" type="pres">
      <dgm:prSet presAssocID="{561A0452-5EB6-459D-ACB9-1BD9CEDCACE1}" presName="thickLine" presStyleLbl="alignNode1" presStyleIdx="7" presStyleCnt="12"/>
      <dgm:spPr/>
    </dgm:pt>
    <dgm:pt modelId="{FCC1F017-3559-449F-9829-E3B8D7AD9C16}" type="pres">
      <dgm:prSet presAssocID="{561A0452-5EB6-459D-ACB9-1BD9CEDCACE1}" presName="horz1" presStyleCnt="0"/>
      <dgm:spPr/>
    </dgm:pt>
    <dgm:pt modelId="{464EAF09-DFBA-42ED-94AE-EF882E6BB095}" type="pres">
      <dgm:prSet presAssocID="{561A0452-5EB6-459D-ACB9-1BD9CEDCACE1}" presName="tx1" presStyleLbl="revTx" presStyleIdx="7" presStyleCnt="12"/>
      <dgm:spPr/>
    </dgm:pt>
    <dgm:pt modelId="{E54E3C95-EDB4-4B35-BA0D-C3F6231A321C}" type="pres">
      <dgm:prSet presAssocID="{561A0452-5EB6-459D-ACB9-1BD9CEDCACE1}" presName="vert1" presStyleCnt="0"/>
      <dgm:spPr/>
    </dgm:pt>
    <dgm:pt modelId="{CBB1775A-16EB-42AC-B962-EA331CEF0AC0}" type="pres">
      <dgm:prSet presAssocID="{675CC2B4-4895-4F47-A525-CAF7CDFAE658}" presName="thickLine" presStyleLbl="alignNode1" presStyleIdx="8" presStyleCnt="12"/>
      <dgm:spPr/>
    </dgm:pt>
    <dgm:pt modelId="{907952CC-A09D-4196-9A4C-348A9014447C}" type="pres">
      <dgm:prSet presAssocID="{675CC2B4-4895-4F47-A525-CAF7CDFAE658}" presName="horz1" presStyleCnt="0"/>
      <dgm:spPr/>
    </dgm:pt>
    <dgm:pt modelId="{A42BA1E5-1858-4784-A691-0C7329749B6E}" type="pres">
      <dgm:prSet presAssocID="{675CC2B4-4895-4F47-A525-CAF7CDFAE658}" presName="tx1" presStyleLbl="revTx" presStyleIdx="8" presStyleCnt="12"/>
      <dgm:spPr/>
    </dgm:pt>
    <dgm:pt modelId="{3E04FF93-9A85-4520-8996-423D696343CC}" type="pres">
      <dgm:prSet presAssocID="{675CC2B4-4895-4F47-A525-CAF7CDFAE658}" presName="vert1" presStyleCnt="0"/>
      <dgm:spPr/>
    </dgm:pt>
    <dgm:pt modelId="{518CE85F-AC8A-43A7-B91A-B86CEB264BE9}" type="pres">
      <dgm:prSet presAssocID="{707D5892-BCA7-44B8-8540-6542AA340C5C}" presName="thickLine" presStyleLbl="alignNode1" presStyleIdx="9" presStyleCnt="12"/>
      <dgm:spPr/>
    </dgm:pt>
    <dgm:pt modelId="{5D44620E-9732-4C26-BFFE-E91E55F6D684}" type="pres">
      <dgm:prSet presAssocID="{707D5892-BCA7-44B8-8540-6542AA340C5C}" presName="horz1" presStyleCnt="0"/>
      <dgm:spPr/>
    </dgm:pt>
    <dgm:pt modelId="{AB1729CB-F731-4E1E-AD94-12F5594C217F}" type="pres">
      <dgm:prSet presAssocID="{707D5892-BCA7-44B8-8540-6542AA340C5C}" presName="tx1" presStyleLbl="revTx" presStyleIdx="9" presStyleCnt="12"/>
      <dgm:spPr/>
    </dgm:pt>
    <dgm:pt modelId="{7C6727AA-76D2-47C5-B0FC-ABA6F319943D}" type="pres">
      <dgm:prSet presAssocID="{707D5892-BCA7-44B8-8540-6542AA340C5C}" presName="vert1" presStyleCnt="0"/>
      <dgm:spPr/>
    </dgm:pt>
    <dgm:pt modelId="{402D33F1-6609-4A42-9AFD-93FA0976A874}" type="pres">
      <dgm:prSet presAssocID="{F8285D94-D899-458B-9C64-3F699F68BB72}" presName="thickLine" presStyleLbl="alignNode1" presStyleIdx="10" presStyleCnt="12"/>
      <dgm:spPr/>
    </dgm:pt>
    <dgm:pt modelId="{472F380B-DC51-4BD0-8124-5AC611490925}" type="pres">
      <dgm:prSet presAssocID="{F8285D94-D899-458B-9C64-3F699F68BB72}" presName="horz1" presStyleCnt="0"/>
      <dgm:spPr/>
    </dgm:pt>
    <dgm:pt modelId="{D22E5276-D00C-45B8-9CCB-27761B70248F}" type="pres">
      <dgm:prSet presAssocID="{F8285D94-D899-458B-9C64-3F699F68BB72}" presName="tx1" presStyleLbl="revTx" presStyleIdx="10" presStyleCnt="12"/>
      <dgm:spPr/>
    </dgm:pt>
    <dgm:pt modelId="{80C40CFF-97E9-461A-A59C-3396ED7701F8}" type="pres">
      <dgm:prSet presAssocID="{F8285D94-D899-458B-9C64-3F699F68BB72}" presName="vert1" presStyleCnt="0"/>
      <dgm:spPr/>
    </dgm:pt>
    <dgm:pt modelId="{FE9F9DD0-33EF-446A-9FDB-9EC15D88444F}" type="pres">
      <dgm:prSet presAssocID="{66880F50-F4CF-4A98-95A9-B3EADF256A35}" presName="thickLine" presStyleLbl="alignNode1" presStyleIdx="11" presStyleCnt="12"/>
      <dgm:spPr/>
    </dgm:pt>
    <dgm:pt modelId="{8ED82F1B-085C-4D43-96B2-855A54376D4E}" type="pres">
      <dgm:prSet presAssocID="{66880F50-F4CF-4A98-95A9-B3EADF256A35}" presName="horz1" presStyleCnt="0"/>
      <dgm:spPr/>
    </dgm:pt>
    <dgm:pt modelId="{C63A2C90-C1D8-4D50-9BC5-06294FFFD7AF}" type="pres">
      <dgm:prSet presAssocID="{66880F50-F4CF-4A98-95A9-B3EADF256A35}" presName="tx1" presStyleLbl="revTx" presStyleIdx="11" presStyleCnt="12"/>
      <dgm:spPr/>
    </dgm:pt>
    <dgm:pt modelId="{404F1785-A01C-4DD9-ACB9-5F41F8466FF7}" type="pres">
      <dgm:prSet presAssocID="{66880F50-F4CF-4A98-95A9-B3EADF256A35}" presName="vert1" presStyleCnt="0"/>
      <dgm:spPr/>
    </dgm:pt>
  </dgm:ptLst>
  <dgm:cxnLst>
    <dgm:cxn modelId="{A49EEA10-A298-4879-9847-80A6DCBA5983}" srcId="{B0844373-A03A-4815-96CB-DFA1B825C29A}" destId="{1F359B73-47D2-49BB-8165-EFFB3A634621}" srcOrd="0" destOrd="0" parTransId="{981189BB-BFC0-48F6-880A-26AC8A9F8B7C}" sibTransId="{22640B04-8E80-40E4-8CAC-2FE39775A0E4}"/>
    <dgm:cxn modelId="{5AC01B15-D512-479A-AE60-AB00E24A28A4}" type="presOf" srcId="{9F11D0A1-149B-465E-B961-16BCDE182651}" destId="{27A01086-B20A-4DDA-AD3A-55BBA0C07C7B}" srcOrd="0" destOrd="0" presId="urn:microsoft.com/office/officeart/2008/layout/LinedList"/>
    <dgm:cxn modelId="{76CF931B-C55B-49D2-BC63-B3B4D854332B}" type="presOf" srcId="{707D5892-BCA7-44B8-8540-6542AA340C5C}" destId="{AB1729CB-F731-4E1E-AD94-12F5594C217F}" srcOrd="0" destOrd="0" presId="urn:microsoft.com/office/officeart/2008/layout/LinedList"/>
    <dgm:cxn modelId="{9B92C021-EEA4-4B4C-865E-9E1B3F5FBAF3}" type="presOf" srcId="{66880F50-F4CF-4A98-95A9-B3EADF256A35}" destId="{C63A2C90-C1D8-4D50-9BC5-06294FFFD7AF}" srcOrd="0" destOrd="0" presId="urn:microsoft.com/office/officeart/2008/layout/LinedList"/>
    <dgm:cxn modelId="{85C02E2A-4B69-4A72-A3EC-040FC7794ACF}" type="presOf" srcId="{64639C3E-EDEF-4D75-A88B-508826CABCD2}" destId="{EBAEDC54-9BBD-4C5C-A18C-69B34E8C4D5A}" srcOrd="0" destOrd="0" presId="urn:microsoft.com/office/officeart/2008/layout/LinedList"/>
    <dgm:cxn modelId="{5859212F-F5F2-4749-BD8E-33D295212B35}" type="presOf" srcId="{B0844373-A03A-4815-96CB-DFA1B825C29A}" destId="{533E94B4-72F1-4669-8A06-0115FE74DE50}" srcOrd="0" destOrd="0" presId="urn:microsoft.com/office/officeart/2008/layout/LinedList"/>
    <dgm:cxn modelId="{069F5D31-8D1A-4F23-9DFB-581DF3DC7B23}" srcId="{B0844373-A03A-4815-96CB-DFA1B825C29A}" destId="{B7F5E279-8A6B-4A95-B5ED-5228217A42ED}" srcOrd="4" destOrd="0" parTransId="{92E7377E-34FB-4718-A29C-EBCBA8D014D6}" sibTransId="{F302BFDB-89FD-42FA-BDDF-159211F195AE}"/>
    <dgm:cxn modelId="{D2B28C34-E7F2-43F0-86B3-D700CC1E6CF4}" type="presOf" srcId="{1F359B73-47D2-49BB-8165-EFFB3A634621}" destId="{70D7DC78-B502-487D-A86B-96DD78DDA03F}" srcOrd="0" destOrd="0" presId="urn:microsoft.com/office/officeart/2008/layout/LinedList"/>
    <dgm:cxn modelId="{BB34893F-FFEF-4C82-8E21-EC5B722A7B10}" type="presOf" srcId="{73ED47D1-82E1-4069-A064-53E04AADFD38}" destId="{11125FD4-1398-47DC-9504-26A30C2B9C66}" srcOrd="0" destOrd="0" presId="urn:microsoft.com/office/officeart/2008/layout/LinedList"/>
    <dgm:cxn modelId="{0584D05B-8362-4D3B-9DCB-4FC5E77E9C8A}" srcId="{B0844373-A03A-4815-96CB-DFA1B825C29A}" destId="{561A0452-5EB6-459D-ACB9-1BD9CEDCACE1}" srcOrd="7" destOrd="0" parTransId="{76954251-91D0-492F-9976-1E01867A7196}" sibTransId="{53968D66-61E3-4D27-B14D-D715DD147785}"/>
    <dgm:cxn modelId="{1EA6C346-D012-445A-A6E1-936C3F6CC3D0}" srcId="{B0844373-A03A-4815-96CB-DFA1B825C29A}" destId="{675CC2B4-4895-4F47-A525-CAF7CDFAE658}" srcOrd="8" destOrd="0" parTransId="{7D6AD9BF-97E3-4094-BC81-72BAB75BCDB4}" sibTransId="{0C6F6D40-ED85-48AD-8A8B-28734B27F7BD}"/>
    <dgm:cxn modelId="{8F1BB369-338E-4B76-9A73-4A892F9A19FB}" srcId="{B0844373-A03A-4815-96CB-DFA1B825C29A}" destId="{40076E47-13F3-487E-83F1-D6CD4609D753}" srcOrd="5" destOrd="0" parTransId="{5A57D540-51DE-4058-A4DE-C6224E171591}" sibTransId="{C893060C-6B2D-470B-8C1A-1907C7EBA224}"/>
    <dgm:cxn modelId="{F8A2F14A-482A-4C91-950B-55336E42D302}" type="presOf" srcId="{B7F5E279-8A6B-4A95-B5ED-5228217A42ED}" destId="{E2948A84-7C3D-4253-B33C-66B66A201ADA}" srcOrd="0" destOrd="0" presId="urn:microsoft.com/office/officeart/2008/layout/LinedList"/>
    <dgm:cxn modelId="{0910D84E-CF7C-4D63-93D9-6DA5D06625D8}" srcId="{B0844373-A03A-4815-96CB-DFA1B825C29A}" destId="{F8285D94-D899-458B-9C64-3F699F68BB72}" srcOrd="10" destOrd="0" parTransId="{9C1352A1-4EA4-406C-A099-9A98C73FA7E7}" sibTransId="{C30DC44D-8EE7-4260-836C-CB507274D318}"/>
    <dgm:cxn modelId="{66415056-A682-4F9A-AE0C-E368F685102B}" srcId="{B0844373-A03A-4815-96CB-DFA1B825C29A}" destId="{73ED47D1-82E1-4069-A064-53E04AADFD38}" srcOrd="2" destOrd="0" parTransId="{960B105E-1D53-45D8-9DFC-3C2E6001889D}" sibTransId="{2D6014CF-E4E0-4132-B99A-1C1EFF8CF66D}"/>
    <dgm:cxn modelId="{321C3E57-A9AE-494B-8FA7-1BAA81DA6B38}" type="presOf" srcId="{675CC2B4-4895-4F47-A525-CAF7CDFAE658}" destId="{A42BA1E5-1858-4784-A691-0C7329749B6E}" srcOrd="0" destOrd="0" presId="urn:microsoft.com/office/officeart/2008/layout/LinedList"/>
    <dgm:cxn modelId="{1A91E87A-6C29-414E-9035-D9A96315E53E}" srcId="{B0844373-A03A-4815-96CB-DFA1B825C29A}" destId="{707D5892-BCA7-44B8-8540-6542AA340C5C}" srcOrd="9" destOrd="0" parTransId="{2D79D7CF-0BD8-4478-BDA0-D5A61DCE25F3}" sibTransId="{5D2E779F-6D37-4A1E-8E3B-90678C605731}"/>
    <dgm:cxn modelId="{9B433A92-699C-4625-B277-FC9D7A7DABA0}" type="presOf" srcId="{40076E47-13F3-487E-83F1-D6CD4609D753}" destId="{602F80D4-B86C-48F3-8C1E-15EB313DDDFB}" srcOrd="0" destOrd="0" presId="urn:microsoft.com/office/officeart/2008/layout/LinedList"/>
    <dgm:cxn modelId="{F75B769A-1470-42D2-8DF0-BFB78CBB0075}" srcId="{B0844373-A03A-4815-96CB-DFA1B825C29A}" destId="{64639C3E-EDEF-4D75-A88B-508826CABCD2}" srcOrd="1" destOrd="0" parTransId="{3759874B-1306-46A0-9C1C-1F2A6C99B85B}" sibTransId="{A7A69980-53DE-42D9-81D9-E1929A681F75}"/>
    <dgm:cxn modelId="{2ED624A2-BF8E-435A-BDA1-6CF5F4F481F4}" type="presOf" srcId="{F8285D94-D899-458B-9C64-3F699F68BB72}" destId="{D22E5276-D00C-45B8-9CCB-27761B70248F}" srcOrd="0" destOrd="0" presId="urn:microsoft.com/office/officeart/2008/layout/LinedList"/>
    <dgm:cxn modelId="{E282DAA3-4A21-401F-9900-96077891AE90}" srcId="{B0844373-A03A-4815-96CB-DFA1B825C29A}" destId="{CF5BE034-6A10-4792-B1CE-46882B3A0C83}" srcOrd="3" destOrd="0" parTransId="{C97E6984-E0EF-4D4D-B8E2-C5AB15365373}" sibTransId="{8CAD1382-BCDF-4AFB-BBA2-CC7F35BE6535}"/>
    <dgm:cxn modelId="{2516E4BD-B2BF-44A1-9247-D98C0138C18B}" srcId="{B0844373-A03A-4815-96CB-DFA1B825C29A}" destId="{9F11D0A1-149B-465E-B961-16BCDE182651}" srcOrd="6" destOrd="0" parTransId="{4B9A6C5F-1F6E-4A46-B1DD-15A69FCEC588}" sibTransId="{4E185B73-664E-4DFF-9EEC-F56005A3F612}"/>
    <dgm:cxn modelId="{3907A6BE-05C4-4408-8882-758A9C3B1285}" srcId="{B0844373-A03A-4815-96CB-DFA1B825C29A}" destId="{66880F50-F4CF-4A98-95A9-B3EADF256A35}" srcOrd="11" destOrd="0" parTransId="{5EB22D68-4A32-486E-A2B4-FBD1B795ECE0}" sibTransId="{4F5CC956-541F-4D7C-8E4B-A8E441DC2E8A}"/>
    <dgm:cxn modelId="{CA28AFD0-403D-48F2-9DE2-DF96CF0E5109}" type="presOf" srcId="{CF5BE034-6A10-4792-B1CE-46882B3A0C83}" destId="{4FB3FE43-5712-44C5-8CC2-1A59DC391247}" srcOrd="0" destOrd="0" presId="urn:microsoft.com/office/officeart/2008/layout/LinedList"/>
    <dgm:cxn modelId="{BCFBFBF5-759E-4696-89A0-D82BC3EA3ACE}" type="presOf" srcId="{561A0452-5EB6-459D-ACB9-1BD9CEDCACE1}" destId="{464EAF09-DFBA-42ED-94AE-EF882E6BB095}" srcOrd="0" destOrd="0" presId="urn:microsoft.com/office/officeart/2008/layout/LinedList"/>
    <dgm:cxn modelId="{451831A0-5956-45C6-BEA4-D2ADF5F8C68F}" type="presParOf" srcId="{533E94B4-72F1-4669-8A06-0115FE74DE50}" destId="{A1BF56C5-11B4-4C8F-BA5D-BBAF3E2DF1CC}" srcOrd="0" destOrd="0" presId="urn:microsoft.com/office/officeart/2008/layout/LinedList"/>
    <dgm:cxn modelId="{E1707C06-4979-4D34-8BF9-EAAB63A9502F}" type="presParOf" srcId="{533E94B4-72F1-4669-8A06-0115FE74DE50}" destId="{4DF073A1-2AA5-4852-AABD-FD5A84D37165}" srcOrd="1" destOrd="0" presId="urn:microsoft.com/office/officeart/2008/layout/LinedList"/>
    <dgm:cxn modelId="{EED8880E-18B8-4DDA-94AE-CC673A07FFA6}" type="presParOf" srcId="{4DF073A1-2AA5-4852-AABD-FD5A84D37165}" destId="{70D7DC78-B502-487D-A86B-96DD78DDA03F}" srcOrd="0" destOrd="0" presId="urn:microsoft.com/office/officeart/2008/layout/LinedList"/>
    <dgm:cxn modelId="{92F95576-5316-4D1C-AD94-B9A8D2091857}" type="presParOf" srcId="{4DF073A1-2AA5-4852-AABD-FD5A84D37165}" destId="{1B831E9F-BB67-4198-83C6-3F21795AF564}" srcOrd="1" destOrd="0" presId="urn:microsoft.com/office/officeart/2008/layout/LinedList"/>
    <dgm:cxn modelId="{E8857C81-BE51-496B-9A0C-5CF1C3BDBFA2}" type="presParOf" srcId="{533E94B4-72F1-4669-8A06-0115FE74DE50}" destId="{E8FA6C03-7223-41AF-9511-B0591ADE9EB7}" srcOrd="2" destOrd="0" presId="urn:microsoft.com/office/officeart/2008/layout/LinedList"/>
    <dgm:cxn modelId="{13AD4904-CCCF-418F-85A9-19812856F38D}" type="presParOf" srcId="{533E94B4-72F1-4669-8A06-0115FE74DE50}" destId="{62A62CE5-C3DB-41A2-9FCD-95DEA3D10C5A}" srcOrd="3" destOrd="0" presId="urn:microsoft.com/office/officeart/2008/layout/LinedList"/>
    <dgm:cxn modelId="{87F18905-F2C3-4053-9E90-D0BEAFACE978}" type="presParOf" srcId="{62A62CE5-C3DB-41A2-9FCD-95DEA3D10C5A}" destId="{EBAEDC54-9BBD-4C5C-A18C-69B34E8C4D5A}" srcOrd="0" destOrd="0" presId="urn:microsoft.com/office/officeart/2008/layout/LinedList"/>
    <dgm:cxn modelId="{3648E0BC-6D15-4261-A74D-FB2A031D90CF}" type="presParOf" srcId="{62A62CE5-C3DB-41A2-9FCD-95DEA3D10C5A}" destId="{1DC3FE5B-54CB-4DDA-B748-A61399182531}" srcOrd="1" destOrd="0" presId="urn:microsoft.com/office/officeart/2008/layout/LinedList"/>
    <dgm:cxn modelId="{7A6EB293-9943-4BE6-89C3-5396C2D7DADC}" type="presParOf" srcId="{533E94B4-72F1-4669-8A06-0115FE74DE50}" destId="{6997FCFE-7725-4F19-922C-A74973A1AA5A}" srcOrd="4" destOrd="0" presId="urn:microsoft.com/office/officeart/2008/layout/LinedList"/>
    <dgm:cxn modelId="{B7810CA1-6CB2-44A7-9801-8B1E9F8FF2B3}" type="presParOf" srcId="{533E94B4-72F1-4669-8A06-0115FE74DE50}" destId="{549D7F99-A9C6-4D21-A910-D2EE2BB1A62B}" srcOrd="5" destOrd="0" presId="urn:microsoft.com/office/officeart/2008/layout/LinedList"/>
    <dgm:cxn modelId="{6D9D62AD-521E-4074-933D-41A411234CC3}" type="presParOf" srcId="{549D7F99-A9C6-4D21-A910-D2EE2BB1A62B}" destId="{11125FD4-1398-47DC-9504-26A30C2B9C66}" srcOrd="0" destOrd="0" presId="urn:microsoft.com/office/officeart/2008/layout/LinedList"/>
    <dgm:cxn modelId="{8A19F8B9-8D8C-466A-8E21-9004706183ED}" type="presParOf" srcId="{549D7F99-A9C6-4D21-A910-D2EE2BB1A62B}" destId="{F247A5FA-74DA-467E-B2AA-8B0139905E3A}" srcOrd="1" destOrd="0" presId="urn:microsoft.com/office/officeart/2008/layout/LinedList"/>
    <dgm:cxn modelId="{CB7E9219-857A-435D-A890-B7274F6C94AD}" type="presParOf" srcId="{533E94B4-72F1-4669-8A06-0115FE74DE50}" destId="{9BB1D73C-C44C-4377-86A3-431EEF36933D}" srcOrd="6" destOrd="0" presId="urn:microsoft.com/office/officeart/2008/layout/LinedList"/>
    <dgm:cxn modelId="{2FF6F2EE-E867-4152-97BF-9745BDDCC058}" type="presParOf" srcId="{533E94B4-72F1-4669-8A06-0115FE74DE50}" destId="{CFBD5336-1936-49CC-A3B8-F2920EC0B9B3}" srcOrd="7" destOrd="0" presId="urn:microsoft.com/office/officeart/2008/layout/LinedList"/>
    <dgm:cxn modelId="{490D4487-642A-43DE-A8FA-54C3230D3DE3}" type="presParOf" srcId="{CFBD5336-1936-49CC-A3B8-F2920EC0B9B3}" destId="{4FB3FE43-5712-44C5-8CC2-1A59DC391247}" srcOrd="0" destOrd="0" presId="urn:microsoft.com/office/officeart/2008/layout/LinedList"/>
    <dgm:cxn modelId="{A454B239-BD90-490F-AC2B-741CEC71C538}" type="presParOf" srcId="{CFBD5336-1936-49CC-A3B8-F2920EC0B9B3}" destId="{DE888EF3-0AD4-40BE-8A42-58ED414D53E8}" srcOrd="1" destOrd="0" presId="urn:microsoft.com/office/officeart/2008/layout/LinedList"/>
    <dgm:cxn modelId="{39A792D7-20EC-49DF-A0FE-D777EC98CEE8}" type="presParOf" srcId="{533E94B4-72F1-4669-8A06-0115FE74DE50}" destId="{02F1405E-FCD7-41B5-A962-2EE8851FDB26}" srcOrd="8" destOrd="0" presId="urn:microsoft.com/office/officeart/2008/layout/LinedList"/>
    <dgm:cxn modelId="{D07F5C3F-4B80-4950-B28F-97C8EAACE77E}" type="presParOf" srcId="{533E94B4-72F1-4669-8A06-0115FE74DE50}" destId="{D1BB6E70-19C7-4BAF-8AB6-711A7156CD79}" srcOrd="9" destOrd="0" presId="urn:microsoft.com/office/officeart/2008/layout/LinedList"/>
    <dgm:cxn modelId="{B83E3C80-546C-40E8-B1F9-847EBF5EB51B}" type="presParOf" srcId="{D1BB6E70-19C7-4BAF-8AB6-711A7156CD79}" destId="{E2948A84-7C3D-4253-B33C-66B66A201ADA}" srcOrd="0" destOrd="0" presId="urn:microsoft.com/office/officeart/2008/layout/LinedList"/>
    <dgm:cxn modelId="{B991990C-13BE-4740-970D-D4D0FF2107FF}" type="presParOf" srcId="{D1BB6E70-19C7-4BAF-8AB6-711A7156CD79}" destId="{A7C6EE7B-49F8-4511-979B-F86FA25E6B67}" srcOrd="1" destOrd="0" presId="urn:microsoft.com/office/officeart/2008/layout/LinedList"/>
    <dgm:cxn modelId="{DB36F1BC-71C3-4BA0-B87A-D50404CBBCE1}" type="presParOf" srcId="{533E94B4-72F1-4669-8A06-0115FE74DE50}" destId="{2CC0161B-38F3-4052-A456-01686F11580C}" srcOrd="10" destOrd="0" presId="urn:microsoft.com/office/officeart/2008/layout/LinedList"/>
    <dgm:cxn modelId="{24247DB9-D571-4F5F-96E2-C14882067EEB}" type="presParOf" srcId="{533E94B4-72F1-4669-8A06-0115FE74DE50}" destId="{C89D5F29-6382-4CD2-A931-080397556822}" srcOrd="11" destOrd="0" presId="urn:microsoft.com/office/officeart/2008/layout/LinedList"/>
    <dgm:cxn modelId="{42FC2DA8-A70E-4FDE-B046-A2772A997420}" type="presParOf" srcId="{C89D5F29-6382-4CD2-A931-080397556822}" destId="{602F80D4-B86C-48F3-8C1E-15EB313DDDFB}" srcOrd="0" destOrd="0" presId="urn:microsoft.com/office/officeart/2008/layout/LinedList"/>
    <dgm:cxn modelId="{73667E16-ECB5-407A-AD29-5C148DC8342C}" type="presParOf" srcId="{C89D5F29-6382-4CD2-A931-080397556822}" destId="{49F6A34B-BDC1-4458-8B25-B8568FA4E64A}" srcOrd="1" destOrd="0" presId="urn:microsoft.com/office/officeart/2008/layout/LinedList"/>
    <dgm:cxn modelId="{66836F69-F406-425B-80B3-5FB1242D225E}" type="presParOf" srcId="{533E94B4-72F1-4669-8A06-0115FE74DE50}" destId="{2ACC0277-E00C-4386-9A51-2D47E6FC91AF}" srcOrd="12" destOrd="0" presId="urn:microsoft.com/office/officeart/2008/layout/LinedList"/>
    <dgm:cxn modelId="{D7080F68-4B36-4D4E-9F89-2546F9A9336D}" type="presParOf" srcId="{533E94B4-72F1-4669-8A06-0115FE74DE50}" destId="{E1ED9CEB-FF7D-4778-991A-C5D47816CC7D}" srcOrd="13" destOrd="0" presId="urn:microsoft.com/office/officeart/2008/layout/LinedList"/>
    <dgm:cxn modelId="{4F754A33-D385-4BB9-AE10-E2CC8E55A157}" type="presParOf" srcId="{E1ED9CEB-FF7D-4778-991A-C5D47816CC7D}" destId="{27A01086-B20A-4DDA-AD3A-55BBA0C07C7B}" srcOrd="0" destOrd="0" presId="urn:microsoft.com/office/officeart/2008/layout/LinedList"/>
    <dgm:cxn modelId="{BAB69366-9991-46B1-8AEB-C3EA0CD2C0FD}" type="presParOf" srcId="{E1ED9CEB-FF7D-4778-991A-C5D47816CC7D}" destId="{545932F7-A48A-438E-A9AE-8B576EF30313}" srcOrd="1" destOrd="0" presId="urn:microsoft.com/office/officeart/2008/layout/LinedList"/>
    <dgm:cxn modelId="{CF96F517-26FA-48B8-B636-49BE370BE8B8}" type="presParOf" srcId="{533E94B4-72F1-4669-8A06-0115FE74DE50}" destId="{F0EC8CBB-8D6B-4E23-9D7F-2FE891E7F36E}" srcOrd="14" destOrd="0" presId="urn:microsoft.com/office/officeart/2008/layout/LinedList"/>
    <dgm:cxn modelId="{9CC52F4E-7AB0-4872-8C50-B417B2BF0BFE}" type="presParOf" srcId="{533E94B4-72F1-4669-8A06-0115FE74DE50}" destId="{FCC1F017-3559-449F-9829-E3B8D7AD9C16}" srcOrd="15" destOrd="0" presId="urn:microsoft.com/office/officeart/2008/layout/LinedList"/>
    <dgm:cxn modelId="{CA8FAA7B-FF05-4ED8-AFCA-B3DE8FCA9840}" type="presParOf" srcId="{FCC1F017-3559-449F-9829-E3B8D7AD9C16}" destId="{464EAF09-DFBA-42ED-94AE-EF882E6BB095}" srcOrd="0" destOrd="0" presId="urn:microsoft.com/office/officeart/2008/layout/LinedList"/>
    <dgm:cxn modelId="{695018F7-87EE-4CB4-A5D8-750D4A420455}" type="presParOf" srcId="{FCC1F017-3559-449F-9829-E3B8D7AD9C16}" destId="{E54E3C95-EDB4-4B35-BA0D-C3F6231A321C}" srcOrd="1" destOrd="0" presId="urn:microsoft.com/office/officeart/2008/layout/LinedList"/>
    <dgm:cxn modelId="{857EA0A8-FD3B-46DF-B08C-39E2B611BC2E}" type="presParOf" srcId="{533E94B4-72F1-4669-8A06-0115FE74DE50}" destId="{CBB1775A-16EB-42AC-B962-EA331CEF0AC0}" srcOrd="16" destOrd="0" presId="urn:microsoft.com/office/officeart/2008/layout/LinedList"/>
    <dgm:cxn modelId="{6FA59ED1-C518-4106-91B3-46C57898A1AC}" type="presParOf" srcId="{533E94B4-72F1-4669-8A06-0115FE74DE50}" destId="{907952CC-A09D-4196-9A4C-348A9014447C}" srcOrd="17" destOrd="0" presId="urn:microsoft.com/office/officeart/2008/layout/LinedList"/>
    <dgm:cxn modelId="{F6EFD9C2-F5F9-4ED6-A418-D14E4006FF8F}" type="presParOf" srcId="{907952CC-A09D-4196-9A4C-348A9014447C}" destId="{A42BA1E5-1858-4784-A691-0C7329749B6E}" srcOrd="0" destOrd="0" presId="urn:microsoft.com/office/officeart/2008/layout/LinedList"/>
    <dgm:cxn modelId="{8DB2B9D3-3FBB-499C-BB9D-30F662EDEED5}" type="presParOf" srcId="{907952CC-A09D-4196-9A4C-348A9014447C}" destId="{3E04FF93-9A85-4520-8996-423D696343CC}" srcOrd="1" destOrd="0" presId="urn:microsoft.com/office/officeart/2008/layout/LinedList"/>
    <dgm:cxn modelId="{DB32C85F-C1D9-4BB3-B064-08195886B646}" type="presParOf" srcId="{533E94B4-72F1-4669-8A06-0115FE74DE50}" destId="{518CE85F-AC8A-43A7-B91A-B86CEB264BE9}" srcOrd="18" destOrd="0" presId="urn:microsoft.com/office/officeart/2008/layout/LinedList"/>
    <dgm:cxn modelId="{087CC806-BAEE-4E94-A955-CF57453E133B}" type="presParOf" srcId="{533E94B4-72F1-4669-8A06-0115FE74DE50}" destId="{5D44620E-9732-4C26-BFFE-E91E55F6D684}" srcOrd="19" destOrd="0" presId="urn:microsoft.com/office/officeart/2008/layout/LinedList"/>
    <dgm:cxn modelId="{C7B246C8-85D4-4A8C-8239-8E5146F554A7}" type="presParOf" srcId="{5D44620E-9732-4C26-BFFE-E91E55F6D684}" destId="{AB1729CB-F731-4E1E-AD94-12F5594C217F}" srcOrd="0" destOrd="0" presId="urn:microsoft.com/office/officeart/2008/layout/LinedList"/>
    <dgm:cxn modelId="{7ADFAC00-C896-43DD-8A54-8337C4B18DAE}" type="presParOf" srcId="{5D44620E-9732-4C26-BFFE-E91E55F6D684}" destId="{7C6727AA-76D2-47C5-B0FC-ABA6F319943D}" srcOrd="1" destOrd="0" presId="urn:microsoft.com/office/officeart/2008/layout/LinedList"/>
    <dgm:cxn modelId="{9FE3EC1E-283B-4096-8F03-8838998B240C}" type="presParOf" srcId="{533E94B4-72F1-4669-8A06-0115FE74DE50}" destId="{402D33F1-6609-4A42-9AFD-93FA0976A874}" srcOrd="20" destOrd="0" presId="urn:microsoft.com/office/officeart/2008/layout/LinedList"/>
    <dgm:cxn modelId="{D77CEE56-635A-4CE6-85DB-0E65FE01BB6E}" type="presParOf" srcId="{533E94B4-72F1-4669-8A06-0115FE74DE50}" destId="{472F380B-DC51-4BD0-8124-5AC611490925}" srcOrd="21" destOrd="0" presId="urn:microsoft.com/office/officeart/2008/layout/LinedList"/>
    <dgm:cxn modelId="{1D58EF59-7CFA-4D71-AD7F-D732E95CFCBF}" type="presParOf" srcId="{472F380B-DC51-4BD0-8124-5AC611490925}" destId="{D22E5276-D00C-45B8-9CCB-27761B70248F}" srcOrd="0" destOrd="0" presId="urn:microsoft.com/office/officeart/2008/layout/LinedList"/>
    <dgm:cxn modelId="{918C220B-8FE6-493C-8F63-59E6752DB8F5}" type="presParOf" srcId="{472F380B-DC51-4BD0-8124-5AC611490925}" destId="{80C40CFF-97E9-461A-A59C-3396ED7701F8}" srcOrd="1" destOrd="0" presId="urn:microsoft.com/office/officeart/2008/layout/LinedList"/>
    <dgm:cxn modelId="{3DD9AF85-A0C4-41A0-AD2A-6C7689E8902F}" type="presParOf" srcId="{533E94B4-72F1-4669-8A06-0115FE74DE50}" destId="{FE9F9DD0-33EF-446A-9FDB-9EC15D88444F}" srcOrd="22" destOrd="0" presId="urn:microsoft.com/office/officeart/2008/layout/LinedList"/>
    <dgm:cxn modelId="{EED4F8A6-2771-488D-8C2B-BBB6351B55A4}" type="presParOf" srcId="{533E94B4-72F1-4669-8A06-0115FE74DE50}" destId="{8ED82F1B-085C-4D43-96B2-855A54376D4E}" srcOrd="23" destOrd="0" presId="urn:microsoft.com/office/officeart/2008/layout/LinedList"/>
    <dgm:cxn modelId="{DF8C60BC-BCB5-4254-8195-4E443175C3C8}" type="presParOf" srcId="{8ED82F1B-085C-4D43-96B2-855A54376D4E}" destId="{C63A2C90-C1D8-4D50-9BC5-06294FFFD7AF}" srcOrd="0" destOrd="0" presId="urn:microsoft.com/office/officeart/2008/layout/LinedList"/>
    <dgm:cxn modelId="{B23AFD70-9751-405B-B60E-80B23E01E4FA}" type="presParOf" srcId="{8ED82F1B-085C-4D43-96B2-855A54376D4E}" destId="{404F1785-A01C-4DD9-ACB9-5F41F8466F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F56C5-11B4-4C8F-BA5D-BBAF3E2DF1CC}">
      <dsp:nvSpPr>
        <dsp:cNvPr id="0" name=""/>
        <dsp:cNvSpPr/>
      </dsp:nvSpPr>
      <dsp:spPr>
        <a:xfrm>
          <a:off x="0" y="2530"/>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7DC78-B502-487D-A86B-96DD78DDA03F}">
      <dsp:nvSpPr>
        <dsp:cNvPr id="0" name=""/>
        <dsp:cNvSpPr/>
      </dsp:nvSpPr>
      <dsp:spPr>
        <a:xfrm>
          <a:off x="0" y="2530"/>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377 acres have been cleaned up since 2009</a:t>
          </a:r>
        </a:p>
      </dsp:txBody>
      <dsp:txXfrm>
        <a:off x="0" y="2530"/>
        <a:ext cx="8763000" cy="431378"/>
      </dsp:txXfrm>
    </dsp:sp>
    <dsp:sp modelId="{E8FA6C03-7223-41AF-9511-B0591ADE9EB7}">
      <dsp:nvSpPr>
        <dsp:cNvPr id="0" name=""/>
        <dsp:cNvSpPr/>
      </dsp:nvSpPr>
      <dsp:spPr>
        <a:xfrm>
          <a:off x="0" y="433908"/>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DC54-9BBD-4C5C-A18C-69B34E8C4D5A}">
      <dsp:nvSpPr>
        <dsp:cNvPr id="0" name=""/>
        <dsp:cNvSpPr/>
      </dsp:nvSpPr>
      <dsp:spPr>
        <a:xfrm>
          <a:off x="0" y="433908"/>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2,262 new clean economy jobs between 2010 and 2012 </a:t>
          </a:r>
        </a:p>
      </dsp:txBody>
      <dsp:txXfrm>
        <a:off x="0" y="433908"/>
        <a:ext cx="8763000" cy="431378"/>
      </dsp:txXfrm>
    </dsp:sp>
    <dsp:sp modelId="{6997FCFE-7725-4F19-922C-A74973A1AA5A}">
      <dsp:nvSpPr>
        <dsp:cNvPr id="0" name=""/>
        <dsp:cNvSpPr/>
      </dsp:nvSpPr>
      <dsp:spPr>
        <a:xfrm>
          <a:off x="0" y="865286"/>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25FD4-1398-47DC-9504-26A30C2B9C66}">
      <dsp:nvSpPr>
        <dsp:cNvPr id="0" name=""/>
        <dsp:cNvSpPr/>
      </dsp:nvSpPr>
      <dsp:spPr>
        <a:xfrm>
          <a:off x="0" y="865286"/>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Clevelanders with  Clean Economy Jobs make 5.7% more</a:t>
          </a:r>
        </a:p>
      </dsp:txBody>
      <dsp:txXfrm>
        <a:off x="0" y="865286"/>
        <a:ext cx="8763000" cy="431378"/>
      </dsp:txXfrm>
    </dsp:sp>
    <dsp:sp modelId="{9BB1D73C-C44C-4377-86A3-431EEF36933D}">
      <dsp:nvSpPr>
        <dsp:cNvPr id="0" name=""/>
        <dsp:cNvSpPr/>
      </dsp:nvSpPr>
      <dsp:spPr>
        <a:xfrm>
          <a:off x="0" y="1296665"/>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B3FE43-5712-44C5-8CC2-1A59DC391247}">
      <dsp:nvSpPr>
        <dsp:cNvPr id="0" name=""/>
        <dsp:cNvSpPr/>
      </dsp:nvSpPr>
      <dsp:spPr>
        <a:xfrm>
          <a:off x="0" y="1296665"/>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52 new certified “sustainable” businesses in Cleveland  and Northeast Ohio since 2010</a:t>
          </a:r>
        </a:p>
      </dsp:txBody>
      <dsp:txXfrm>
        <a:off x="0" y="1296665"/>
        <a:ext cx="8763000" cy="431378"/>
      </dsp:txXfrm>
    </dsp:sp>
    <dsp:sp modelId="{02F1405E-FCD7-41B5-A962-2EE8851FDB26}">
      <dsp:nvSpPr>
        <dsp:cNvPr id="0" name=""/>
        <dsp:cNvSpPr/>
      </dsp:nvSpPr>
      <dsp:spPr>
        <a:xfrm>
          <a:off x="0" y="1728043"/>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48A84-7C3D-4253-B33C-66B66A201ADA}">
      <dsp:nvSpPr>
        <dsp:cNvPr id="0" name=""/>
        <dsp:cNvSpPr/>
      </dsp:nvSpPr>
      <dsp:spPr>
        <a:xfrm>
          <a:off x="0" y="1728043"/>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8.3% increase  in GDP in Northeast Ohio since 2009</a:t>
          </a:r>
        </a:p>
      </dsp:txBody>
      <dsp:txXfrm>
        <a:off x="0" y="1728043"/>
        <a:ext cx="8763000" cy="431378"/>
      </dsp:txXfrm>
    </dsp:sp>
    <dsp:sp modelId="{2CC0161B-38F3-4052-A456-01686F11580C}">
      <dsp:nvSpPr>
        <dsp:cNvPr id="0" name=""/>
        <dsp:cNvSpPr/>
      </dsp:nvSpPr>
      <dsp:spPr>
        <a:xfrm>
          <a:off x="0" y="2159421"/>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F80D4-B86C-48F3-8C1E-15EB313DDDFB}">
      <dsp:nvSpPr>
        <dsp:cNvPr id="0" name=""/>
        <dsp:cNvSpPr/>
      </dsp:nvSpPr>
      <dsp:spPr>
        <a:xfrm>
          <a:off x="0" y="2159421"/>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300 energy audits &amp; 150 retrofits saving 37% on average through </a:t>
          </a:r>
          <a:r>
            <a:rPr lang="en-US" sz="1800" kern="1200" dirty="0" err="1"/>
            <a:t>Energy$aver</a:t>
          </a:r>
          <a:r>
            <a:rPr lang="en-US" sz="1800" kern="1200" dirty="0"/>
            <a:t> pilot</a:t>
          </a:r>
        </a:p>
      </dsp:txBody>
      <dsp:txXfrm>
        <a:off x="0" y="2159421"/>
        <a:ext cx="8763000" cy="431378"/>
      </dsp:txXfrm>
    </dsp:sp>
    <dsp:sp modelId="{2ACC0277-E00C-4386-9A51-2D47E6FC91AF}">
      <dsp:nvSpPr>
        <dsp:cNvPr id="0" name=""/>
        <dsp:cNvSpPr/>
      </dsp:nvSpPr>
      <dsp:spPr>
        <a:xfrm>
          <a:off x="0" y="2590800"/>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01086-B20A-4DDA-AD3A-55BBA0C07C7B}">
      <dsp:nvSpPr>
        <dsp:cNvPr id="0" name=""/>
        <dsp:cNvSpPr/>
      </dsp:nvSpPr>
      <dsp:spPr>
        <a:xfrm>
          <a:off x="0" y="2590800"/>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3000+ apartment &amp; single family units have met the Cleveland Green Building Standard</a:t>
          </a:r>
        </a:p>
      </dsp:txBody>
      <dsp:txXfrm>
        <a:off x="0" y="2590800"/>
        <a:ext cx="8763000" cy="431378"/>
      </dsp:txXfrm>
    </dsp:sp>
    <dsp:sp modelId="{F0EC8CBB-8D6B-4E23-9D7F-2FE891E7F36E}">
      <dsp:nvSpPr>
        <dsp:cNvPr id="0" name=""/>
        <dsp:cNvSpPr/>
      </dsp:nvSpPr>
      <dsp:spPr>
        <a:xfrm>
          <a:off x="0" y="3022178"/>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4EAF09-DFBA-42ED-94AE-EF882E6BB095}">
      <dsp:nvSpPr>
        <dsp:cNvPr id="0" name=""/>
        <dsp:cNvSpPr/>
      </dsp:nvSpPr>
      <dsp:spPr>
        <a:xfrm>
          <a:off x="0" y="3022178"/>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65,000 homes &amp; small businesses receiving 100% green energy &amp; 21% cost savings</a:t>
          </a:r>
        </a:p>
      </dsp:txBody>
      <dsp:txXfrm>
        <a:off x="0" y="3022178"/>
        <a:ext cx="8763000" cy="431378"/>
      </dsp:txXfrm>
    </dsp:sp>
    <dsp:sp modelId="{CBB1775A-16EB-42AC-B962-EA331CEF0AC0}">
      <dsp:nvSpPr>
        <dsp:cNvPr id="0" name=""/>
        <dsp:cNvSpPr/>
      </dsp:nvSpPr>
      <dsp:spPr>
        <a:xfrm>
          <a:off x="0" y="3453556"/>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BA1E5-1858-4784-A691-0C7329749B6E}">
      <dsp:nvSpPr>
        <dsp:cNvPr id="0" name=""/>
        <dsp:cNvSpPr/>
      </dsp:nvSpPr>
      <dsp:spPr>
        <a:xfrm>
          <a:off x="0" y="3453556"/>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70 bins installed through the Downtown Recycling Pilot completed in August 2014</a:t>
          </a:r>
        </a:p>
      </dsp:txBody>
      <dsp:txXfrm>
        <a:off x="0" y="3453556"/>
        <a:ext cx="8763000" cy="431378"/>
      </dsp:txXfrm>
    </dsp:sp>
    <dsp:sp modelId="{518CE85F-AC8A-43A7-B91A-B86CEB264BE9}">
      <dsp:nvSpPr>
        <dsp:cNvPr id="0" name=""/>
        <dsp:cNvSpPr/>
      </dsp:nvSpPr>
      <dsp:spPr>
        <a:xfrm>
          <a:off x="0" y="3884934"/>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729CB-F731-4E1E-AD94-12F5594C217F}">
      <dsp:nvSpPr>
        <dsp:cNvPr id="0" name=""/>
        <dsp:cNvSpPr/>
      </dsp:nvSpPr>
      <dsp:spPr>
        <a:xfrm>
          <a:off x="0" y="3884934"/>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1,000 new trees to be planted through the Western Reserve Land Conservancy</a:t>
          </a:r>
        </a:p>
      </dsp:txBody>
      <dsp:txXfrm>
        <a:off x="0" y="3884934"/>
        <a:ext cx="8763000" cy="431378"/>
      </dsp:txXfrm>
    </dsp:sp>
    <dsp:sp modelId="{402D33F1-6609-4A42-9AFD-93FA0976A874}">
      <dsp:nvSpPr>
        <dsp:cNvPr id="0" name=""/>
        <dsp:cNvSpPr/>
      </dsp:nvSpPr>
      <dsp:spPr>
        <a:xfrm>
          <a:off x="0" y="4316313"/>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E5276-D00C-45B8-9CCB-27761B70248F}">
      <dsp:nvSpPr>
        <dsp:cNvPr id="0" name=""/>
        <dsp:cNvSpPr/>
      </dsp:nvSpPr>
      <dsp:spPr>
        <a:xfrm>
          <a:off x="0" y="4316313"/>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12 green infrastructure projects started in Cleveland’s neighborhoods by the Sewer District </a:t>
          </a:r>
        </a:p>
      </dsp:txBody>
      <dsp:txXfrm>
        <a:off x="0" y="4316313"/>
        <a:ext cx="8763000" cy="431378"/>
      </dsp:txXfrm>
    </dsp:sp>
    <dsp:sp modelId="{FE9F9DD0-33EF-446A-9FDB-9EC15D88444F}">
      <dsp:nvSpPr>
        <dsp:cNvPr id="0" name=""/>
        <dsp:cNvSpPr/>
      </dsp:nvSpPr>
      <dsp:spPr>
        <a:xfrm>
          <a:off x="0" y="4747691"/>
          <a:ext cx="8763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A2C90-C1D8-4D50-9BC5-06294FFFD7AF}">
      <dsp:nvSpPr>
        <dsp:cNvPr id="0" name=""/>
        <dsp:cNvSpPr/>
      </dsp:nvSpPr>
      <dsp:spPr>
        <a:xfrm>
          <a:off x="0" y="4747691"/>
          <a:ext cx="8763000" cy="431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50 businesses publicly reporting their sustainability success</a:t>
          </a:r>
        </a:p>
      </dsp:txBody>
      <dsp:txXfrm>
        <a:off x="0" y="4747691"/>
        <a:ext cx="8763000" cy="4313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78EEE-7050-410F-8630-C354C8C8C320}" type="datetimeFigureOut">
              <a:rPr lang="en-US" smtClean="0"/>
              <a:pPr/>
              <a:t>9/12/2018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0304E-0C8C-4B1F-9D82-7B361734258D}" type="slidenum">
              <a:rPr lang="en-US" smtClean="0"/>
              <a:pPr/>
              <a:t>‹#›</a:t>
            </a:fld>
            <a:endParaRPr lang="en-US"/>
          </a:p>
        </p:txBody>
      </p:sp>
    </p:spTree>
    <p:extLst>
      <p:ext uri="{BB962C8B-B14F-4D97-AF65-F5344CB8AC3E}">
        <p14:creationId xmlns:p14="http://schemas.microsoft.com/office/powerpoint/2010/main" val="2922858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ustainablecleveland.org/working-groups/public-compact/" TargetMode="External"/><Relationship Id="rId13" Type="http://schemas.openxmlformats.org/officeDocument/2006/relationships/hyperlink" Target="http://www.sustainablecleveland.org/working-groups/green-building/" TargetMode="External"/><Relationship Id="rId3" Type="http://schemas.openxmlformats.org/officeDocument/2006/relationships/hyperlink" Target="http://sustainablecleveland.org/working-groups/year-round-food-productionseason-extension/" TargetMode="External"/><Relationship Id="rId7" Type="http://schemas.openxmlformats.org/officeDocument/2006/relationships/hyperlink" Target="http://sustainablecleveland.org/working-groups/green-dots/" TargetMode="External"/><Relationship Id="rId12" Type="http://schemas.openxmlformats.org/officeDocument/2006/relationships/hyperlink" Target="http://sustainablecleveland.org/working-groups/growhio/"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sustainablecleveland.org/working-groups/communications-resources/" TargetMode="External"/><Relationship Id="rId11" Type="http://schemas.openxmlformats.org/officeDocument/2006/relationships/hyperlink" Target="http://sustainablecleveland.org/working-groups/sustainable-design-materials-and-manufacturing/" TargetMode="External"/><Relationship Id="rId5" Type="http://schemas.openxmlformats.org/officeDocument/2006/relationships/hyperlink" Target="http://sustainablecleveland.org/working-groups/sustainable-business-incubator/" TargetMode="External"/><Relationship Id="rId15" Type="http://schemas.openxmlformats.org/officeDocument/2006/relationships/hyperlink" Target="http://www.sustainablecleveland.org/working-groups/working-group-archives/menu-for-the-future/" TargetMode="External"/><Relationship Id="rId10" Type="http://schemas.openxmlformats.org/officeDocument/2006/relationships/hyperlink" Target="http://sustainablecleveland.org/working-groups/advanced-energy-generation/" TargetMode="External"/><Relationship Id="rId4" Type="http://schemas.openxmlformats.org/officeDocument/2006/relationships/hyperlink" Target="http://sustainablecleveland.org/working-groups/john-hay-hs-fresh-food-collaborative/" TargetMode="External"/><Relationship Id="rId9" Type="http://schemas.openxmlformats.org/officeDocument/2006/relationships/hyperlink" Target="http://sustainablecleveland.org/working-groups/social-capital-working-group/" TargetMode="External"/><Relationship Id="rId14" Type="http://schemas.openxmlformats.org/officeDocument/2006/relationships/hyperlink" Target="http://sustainablecleveland.org/working-groups/art-martcollective-upcycle/"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www.energystar.gov/index.cfm?c=products.pr_find_es_products" TargetMode="External"/><Relationship Id="rId13" Type="http://schemas.openxmlformats.org/officeDocument/2006/relationships/hyperlink" Target="http://www.ohipl.org/" TargetMode="External"/><Relationship Id="rId3" Type="http://schemas.openxmlformats.org/officeDocument/2006/relationships/hyperlink" Target="http://www.clevelandenergysaver.com/" TargetMode="External"/><Relationship Id="rId7" Type="http://schemas.openxmlformats.org/officeDocument/2006/relationships/hyperlink" Target="http://www.ehw.org/wp-content/uploads/2010/12/Top-Thirteen-Energy-Saving-Tips1.pdf" TargetMode="External"/><Relationship Id="rId12" Type="http://schemas.openxmlformats.org/officeDocument/2006/relationships/hyperlink" Target="http://2030district.org/cleveland/"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www.city.cleveland.oh.us/CityofCleveland/Home/Government/CityAgencies/CommunityDevelopment/DivisionofNeighborhoodServices/Home%20Weatherization%20Assistance%20Program" TargetMode="External"/><Relationship Id="rId11" Type="http://schemas.openxmlformats.org/officeDocument/2006/relationships/hyperlink" Target="http://www.cose.org/" TargetMode="External"/><Relationship Id="rId5" Type="http://schemas.openxmlformats.org/officeDocument/2006/relationships/hyperlink" Target="http://www.goodcents.com/" TargetMode="External"/><Relationship Id="rId10" Type="http://schemas.openxmlformats.org/officeDocument/2006/relationships/hyperlink" Target="http://www.energysaveohio-newhomes.com/" TargetMode="External"/><Relationship Id="rId4" Type="http://schemas.openxmlformats.org/officeDocument/2006/relationships/hyperlink" Target="http://www.efficiencysmart.org/" TargetMode="External"/><Relationship Id="rId9" Type="http://schemas.openxmlformats.org/officeDocument/2006/relationships/hyperlink" Target="http://portal.cleveland-oh.gov/CityofCleveland/Home/Government/CityAgencies/CommunityDevelopment/TaxAbatemen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BDEDD1-7F85-452E-A070-726A499BEBA9}" type="slidenum">
              <a:rPr lang="en-US" smtClean="0"/>
              <a:pPr/>
              <a:t>7</a:t>
            </a:fld>
            <a:endParaRPr lang="en-US"/>
          </a:p>
        </p:txBody>
      </p:sp>
    </p:spTree>
    <p:extLst>
      <p:ext uri="{BB962C8B-B14F-4D97-AF65-F5344CB8AC3E}">
        <p14:creationId xmlns:p14="http://schemas.microsoft.com/office/powerpoint/2010/main" val="401642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5A05B51D-A3A1-446F-8642-2AB44CD59437}" type="slidenum">
              <a:rPr lang="en-US" smtClean="0"/>
              <a:pPr>
                <a:defRPr/>
              </a:pPr>
              <a:t>27</a:t>
            </a:fld>
            <a:endParaRPr lang="en-US"/>
          </a:p>
        </p:txBody>
      </p:sp>
      <p:sp>
        <p:nvSpPr>
          <p:cNvPr id="100355" name="Rectangle 2"/>
          <p:cNvSpPr>
            <a:spLocks noGrp="1" noRot="1" noChangeAspect="1" noChangeArrowheads="1" noTextEdit="1"/>
          </p:cNvSpPr>
          <p:nvPr>
            <p:ph type="sldImg"/>
          </p:nvPr>
        </p:nvSpPr>
        <p:spPr>
          <a:xfrm>
            <a:off x="1143000" y="685800"/>
            <a:ext cx="4572000" cy="3429000"/>
          </a:xfrm>
          <a:ln/>
        </p:spPr>
      </p:sp>
      <p:sp>
        <p:nvSpPr>
          <p:cNvPr id="10035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93042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C9077855-BB8E-4081-99A0-DF01EF1AC07D}" type="slidenum">
              <a:rPr lang="en-US" smtClean="0"/>
              <a:pPr>
                <a:defRPr/>
              </a:pPr>
              <a:t>30</a:t>
            </a:fld>
            <a:endParaRPr lang="en-US"/>
          </a:p>
        </p:txBody>
      </p:sp>
      <p:sp>
        <p:nvSpPr>
          <p:cNvPr id="86019" name="Rectangle 2"/>
          <p:cNvSpPr>
            <a:spLocks noGrp="1" noRot="1" noChangeAspect="1" noChangeArrowheads="1" noTextEdit="1"/>
          </p:cNvSpPr>
          <p:nvPr>
            <p:ph type="sldImg"/>
          </p:nvPr>
        </p:nvSpPr>
        <p:spPr>
          <a:xfrm>
            <a:off x="1143000" y="685800"/>
            <a:ext cx="4572000" cy="3429000"/>
          </a:xfrm>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24209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A3D365-E29A-4A83-8A80-8C25056838F4}" type="slidenum">
              <a:rPr lang="en-US"/>
              <a:pPr fontAlgn="base">
                <a:spcBef>
                  <a:spcPct val="0"/>
                </a:spcBef>
                <a:spcAft>
                  <a:spcPct val="0"/>
                </a:spcAft>
              </a:pPr>
              <a:t>32</a:t>
            </a:fld>
            <a:endParaRPr lang="en-US"/>
          </a:p>
        </p:txBody>
      </p:sp>
    </p:spTree>
    <p:extLst>
      <p:ext uri="{BB962C8B-B14F-4D97-AF65-F5344CB8AC3E}">
        <p14:creationId xmlns:p14="http://schemas.microsoft.com/office/powerpoint/2010/main" val="8843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A3D365-E29A-4A83-8A80-8C25056838F4}" type="slidenum">
              <a:rPr lang="en-US"/>
              <a:pPr fontAlgn="base">
                <a:spcBef>
                  <a:spcPct val="0"/>
                </a:spcBef>
                <a:spcAft>
                  <a:spcPct val="0"/>
                </a:spcAft>
              </a:pPr>
              <a:t>33</a:t>
            </a:fld>
            <a:endParaRPr lang="en-US"/>
          </a:p>
        </p:txBody>
      </p:sp>
    </p:spTree>
    <p:extLst>
      <p:ext uri="{BB962C8B-B14F-4D97-AF65-F5344CB8AC3E}">
        <p14:creationId xmlns:p14="http://schemas.microsoft.com/office/powerpoint/2010/main" val="321160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852874F8-B5C1-4C5F-9A90-92E212C3AADD}" type="slidenum">
              <a:rPr lang="en-US" smtClean="0"/>
              <a:pPr>
                <a:defRPr/>
              </a:pPr>
              <a:t>39</a:t>
            </a:fld>
            <a:endParaRPr lang="en-US"/>
          </a:p>
        </p:txBody>
      </p:sp>
      <p:sp>
        <p:nvSpPr>
          <p:cNvPr id="72707" name="Rectangle 2"/>
          <p:cNvSpPr>
            <a:spLocks noGrp="1" noRot="1" noChangeAspect="1" noChangeArrowheads="1" noTextEdit="1"/>
          </p:cNvSpPr>
          <p:nvPr>
            <p:ph type="sldImg"/>
          </p:nvPr>
        </p:nvSpPr>
        <p:spPr>
          <a:xfrm>
            <a:off x="1143000" y="685800"/>
            <a:ext cx="4572000" cy="3429000"/>
          </a:xfrm>
          <a:ln/>
        </p:spPr>
      </p:sp>
    </p:spTree>
    <p:extLst>
      <p:ext uri="{BB962C8B-B14F-4D97-AF65-F5344CB8AC3E}">
        <p14:creationId xmlns:p14="http://schemas.microsoft.com/office/powerpoint/2010/main" val="502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CC643AE8-B1D2-4CB6-8F25-DE652DC7746F}" type="slidenum">
              <a:rPr lang="en-US" smtClean="0"/>
              <a:pPr>
                <a:defRPr/>
              </a:pPr>
              <a:t>40</a:t>
            </a:fld>
            <a:endParaRPr lang="en-US"/>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8992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CC643AE8-B1D2-4CB6-8F25-DE652DC7746F}" type="slidenum">
              <a:rPr lang="en-US" smtClean="0"/>
              <a:pPr>
                <a:defRPr/>
              </a:pPr>
              <a:t>42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45612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CC643AE8-B1D2-4CB6-8F25-DE652DC7746F}" type="slidenum">
              <a:rPr lang="en-US" smtClean="0"/>
              <a:pPr>
                <a:defRPr/>
              </a:pPr>
              <a:t>43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2782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E85FF0B1-6F75-464E-B387-CAC87F222CEF}" type="slidenum">
              <a:rPr lang="en-US" smtClean="0"/>
              <a:pPr>
                <a:defRPr/>
              </a:pPr>
              <a:t>46</a:t>
            </a:fld>
            <a:endParaRPr lang="en-US"/>
          </a:p>
        </p:txBody>
      </p:sp>
      <p:sp>
        <p:nvSpPr>
          <p:cNvPr id="84995" name="Rectangle 2"/>
          <p:cNvSpPr>
            <a:spLocks noGrp="1" noRot="1" noChangeAspect="1" noChangeArrowheads="1" noTextEdit="1"/>
          </p:cNvSpPr>
          <p:nvPr>
            <p:ph type="sldImg"/>
          </p:nvPr>
        </p:nvSpPr>
        <p:spPr>
          <a:xfrm>
            <a:off x="1143000" y="685800"/>
            <a:ext cx="4572000" cy="3429000"/>
          </a:xfrm>
          <a:solidFill>
            <a:srgbClr val="FFFFFF"/>
          </a:solidFill>
          <a:ln/>
        </p:spPr>
      </p:sp>
    </p:spTree>
    <p:extLst>
      <p:ext uri="{BB962C8B-B14F-4D97-AF65-F5344CB8AC3E}">
        <p14:creationId xmlns:p14="http://schemas.microsoft.com/office/powerpoint/2010/main" val="825160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2F5DF9EF-97DD-4C58-A248-6B63B1170FED}" type="slidenum">
              <a:rPr lang="en-US" smtClean="0"/>
              <a:pPr>
                <a:defRPr/>
              </a:pPr>
              <a:t>49</a:t>
            </a:fld>
            <a:endParaRPr lang="en-US"/>
          </a:p>
        </p:txBody>
      </p:sp>
      <p:sp>
        <p:nvSpPr>
          <p:cNvPr id="74755" name="Rectangle 2"/>
          <p:cNvSpPr>
            <a:spLocks noGrp="1" noRot="1" noChangeAspect="1" noChangeArrowheads="1" noTextEdit="1"/>
          </p:cNvSpPr>
          <p:nvPr>
            <p:ph type="sldImg"/>
          </p:nvPr>
        </p:nvSpPr>
        <p:spPr>
          <a:xfrm>
            <a:off x="1143000" y="685800"/>
            <a:ext cx="4572000" cy="3429000"/>
          </a:xfrm>
          <a:ln/>
        </p:spPr>
      </p:sp>
    </p:spTree>
    <p:extLst>
      <p:ext uri="{BB962C8B-B14F-4D97-AF65-F5344CB8AC3E}">
        <p14:creationId xmlns:p14="http://schemas.microsoft.com/office/powerpoint/2010/main" val="397146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lgn="r" rtl="0" fontAlgn="base">
              <a:spcBef>
                <a:spcPct val="0"/>
              </a:spcBef>
              <a:spcAft>
                <a:spcPct val="0"/>
              </a:spcAft>
              <a:defRPr/>
            </a:pPr>
            <a:fld id="{4E7A7176-85E2-4032-8671-8883688C1D9B}" type="slidenum">
              <a:rPr lang="en-US">
                <a:solidFill>
                  <a:prstClr val="black"/>
                </a:solidFill>
                <a:latin typeface="Times" pitchFamily="18" charset="0"/>
                <a:cs typeface="Arial" pitchFamily="34" charset="0"/>
              </a:rPr>
              <a:pPr algn="r" rtl="0" fontAlgn="base">
                <a:spcBef>
                  <a:spcPct val="0"/>
                </a:spcBef>
                <a:spcAft>
                  <a:spcPct val="0"/>
                </a:spcAft>
                <a:defRPr/>
              </a:pPr>
              <a:t>8</a:t>
            </a:fld>
            <a:endParaRPr lang="en-US" dirty="0">
              <a:solidFill>
                <a:prstClr val="black"/>
              </a:solidFill>
              <a:latin typeface="Times" pitchFamily="18" charset="0"/>
              <a:cs typeface="Arial" pitchFamily="34" charset="0"/>
            </a:endParaRPr>
          </a:p>
        </p:txBody>
      </p:sp>
      <p:sp>
        <p:nvSpPr>
          <p:cNvPr id="97283" name="Rectangle 2"/>
          <p:cNvSpPr>
            <a:spLocks noGrp="1" noRot="1" noChangeAspect="1" noChangeArrowheads="1" noTextEdit="1"/>
          </p:cNvSpPr>
          <p:nvPr>
            <p:ph type="sldImg"/>
          </p:nvPr>
        </p:nvSpPr>
        <p:spPr>
          <a:xfrm>
            <a:off x="1143000" y="685800"/>
            <a:ext cx="4572000" cy="3429000"/>
          </a:xfrm>
          <a:ln/>
        </p:spPr>
      </p:sp>
      <p:sp>
        <p:nvSpPr>
          <p:cNvPr id="97284" name="Rectangle 4"/>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1095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pPr>
              <a:defRPr/>
            </a:pPr>
            <a:fld id="{CA9838CE-CAF5-469D-B04D-90613271D485}" type="slidenum">
              <a:rPr lang="fr-FR" smtClean="0"/>
              <a:pPr>
                <a:defRPr/>
              </a:pPr>
              <a:t>50</a:t>
            </a:fld>
            <a:endParaRPr lang="fr-FR"/>
          </a:p>
        </p:txBody>
      </p:sp>
      <p:sp>
        <p:nvSpPr>
          <p:cNvPr id="74755" name="Rectangle 2"/>
          <p:cNvSpPr>
            <a:spLocks noGrp="1" noRot="1" noChangeAspect="1" noChangeArrowheads="1" noTextEdit="1"/>
          </p:cNvSpPr>
          <p:nvPr>
            <p:ph type="sldImg"/>
          </p:nvPr>
        </p:nvSpPr>
        <p:spPr>
          <a:xfrm>
            <a:off x="1143000" y="685800"/>
            <a:ext cx="4572000" cy="3429000"/>
          </a:xfrm>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47641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3CC43307-B7D0-4404-8441-4FA2C6C668E1}" type="slidenum">
              <a:rPr lang="en-US" smtClean="0"/>
              <a:pPr>
                <a:defRPr/>
              </a:pPr>
              <a:t>54</a:t>
            </a:fld>
            <a:endParaRPr lang="en-US"/>
          </a:p>
        </p:txBody>
      </p:sp>
      <p:sp>
        <p:nvSpPr>
          <p:cNvPr id="92163" name="Rectangle 2"/>
          <p:cNvSpPr>
            <a:spLocks noGrp="1" noRot="1" noChangeAspect="1" noChangeArrowheads="1" noTextEdit="1"/>
          </p:cNvSpPr>
          <p:nvPr>
            <p:ph type="sldImg"/>
          </p:nvPr>
        </p:nvSpPr>
        <p:spPr>
          <a:xfrm>
            <a:off x="1143000" y="685800"/>
            <a:ext cx="4572000" cy="3429000"/>
          </a:xfrm>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5706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3CC43307-B7D0-4404-8441-4FA2C6C668E1}" type="slidenum">
              <a:rPr lang="en-US" smtClean="0"/>
              <a:pPr>
                <a:defRPr/>
              </a:pPr>
              <a:t>55</a:t>
            </a:fld>
            <a:endParaRPr lang="en-US"/>
          </a:p>
        </p:txBody>
      </p:sp>
      <p:sp>
        <p:nvSpPr>
          <p:cNvPr id="92163" name="Rectangle 2"/>
          <p:cNvSpPr>
            <a:spLocks noGrp="1" noRot="1" noChangeAspect="1" noChangeArrowheads="1" noTextEdit="1"/>
          </p:cNvSpPr>
          <p:nvPr>
            <p:ph type="sldImg"/>
          </p:nvPr>
        </p:nvSpPr>
        <p:spPr>
          <a:xfrm>
            <a:off x="1143000" y="685800"/>
            <a:ext cx="4572000" cy="3429000"/>
          </a:xfrm>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05539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44809962-BFEF-4EDE-BA37-3BD9EA4BCF3F}" type="slidenum">
              <a:rPr lang="en-US" smtClean="0"/>
              <a:pPr>
                <a:defRPr/>
              </a:pPr>
              <a:t>57</a:t>
            </a:fld>
            <a:endParaRPr lang="en-US"/>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48010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4FD24DE6-B91A-4B0A-8954-A5757F5CE88B}" type="slidenum">
              <a:rPr lang="en-US" smtClean="0"/>
              <a:pPr>
                <a:defRPr/>
              </a:pPr>
              <a:t>58</a:t>
            </a:fld>
            <a:endParaRPr lang="en-US"/>
          </a:p>
        </p:txBody>
      </p:sp>
      <p:sp>
        <p:nvSpPr>
          <p:cNvPr id="95235" name="Rectangle 2"/>
          <p:cNvSpPr>
            <a:spLocks noGrp="1" noRot="1" noChangeAspect="1" noChangeArrowheads="1" noTextEdit="1"/>
          </p:cNvSpPr>
          <p:nvPr>
            <p:ph type="sldImg"/>
          </p:nvPr>
        </p:nvSpPr>
        <p:spPr>
          <a:xfrm>
            <a:off x="1143000" y="685800"/>
            <a:ext cx="4572000" cy="3429000"/>
          </a:xfrm>
          <a:ln/>
        </p:spPr>
      </p:sp>
      <p:sp>
        <p:nvSpPr>
          <p:cNvPr id="952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73235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D89F3AA7-C2FF-445E-A02D-F599E2D8FC97}" type="slidenum">
              <a:rPr lang="es-ES" smtClean="0"/>
              <a:pPr/>
              <a:t>63</a:t>
            </a:fld>
            <a:endParaRPr lang="es-ES" dirty="0"/>
          </a:p>
        </p:txBody>
      </p:sp>
    </p:spTree>
    <p:extLst>
      <p:ext uri="{BB962C8B-B14F-4D97-AF65-F5344CB8AC3E}">
        <p14:creationId xmlns:p14="http://schemas.microsoft.com/office/powerpoint/2010/main" val="2495941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DC43E182-AC7B-496A-82B7-9A63CB8FBEE4}" type="slidenum">
              <a:rPr lang="en-US" smtClean="0"/>
              <a:pPr>
                <a:defRPr/>
              </a:pPr>
              <a:t>64</a:t>
            </a:fld>
            <a:endParaRPr lang="en-US" dirty="0"/>
          </a:p>
        </p:txBody>
      </p:sp>
      <p:sp>
        <p:nvSpPr>
          <p:cNvPr id="65539" name="Rectangle 2050"/>
          <p:cNvSpPr>
            <a:spLocks noGrp="1" noRot="1" noChangeAspect="1" noChangeArrowheads="1" noTextEdit="1"/>
          </p:cNvSpPr>
          <p:nvPr>
            <p:ph type="sldImg"/>
          </p:nvPr>
        </p:nvSpPr>
        <p:spPr>
          <a:xfrm>
            <a:off x="1143000" y="685800"/>
            <a:ext cx="4572000" cy="3429000"/>
          </a:xfrm>
          <a:ln/>
        </p:spPr>
      </p:sp>
      <p:sp>
        <p:nvSpPr>
          <p:cNvPr id="65540" name="Rectangle 2055"/>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09736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*indicates former Sustainable Cleveland Working Groups that have now formed their own organizations.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Working groups are an essential part of the Sustainable Cleveland initiative because they continue Summit momentum throughout the year and help to expand the reach to various communities. Working groups are all volunteer based – anyone can get involved.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Currently, the Advanced</a:t>
            </a:r>
            <a:r>
              <a:rPr lang="en-US" sz="1200" b="0" i="0" kern="1200" baseline="0" dirty="0">
                <a:solidFill>
                  <a:schemeClr val="tx1"/>
                </a:solidFill>
                <a:effectLst/>
                <a:latin typeface="+mn-lt"/>
                <a:ea typeface="+mn-ea"/>
                <a:cs typeface="+mn-cs"/>
              </a:rPr>
              <a:t> and Renewable Energy topic does not have any working group, but it is open for interested individuals or groups who want to start one.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Another bunch of working groups are either no longer active or are being reorganized, including:</a:t>
            </a:r>
          </a:p>
          <a:p>
            <a:pPr fontAlgn="base"/>
            <a:r>
              <a:rPr lang="en-US" sz="1200" b="0" i="0" u="none" strike="noStrike" kern="1200" dirty="0">
                <a:solidFill>
                  <a:schemeClr val="tx1"/>
                </a:solidFill>
                <a:effectLst/>
                <a:latin typeface="+mn-lt"/>
                <a:ea typeface="+mn-ea"/>
                <a:cs typeface="+mn-cs"/>
                <a:hlinkClick r:id="rId3" tooltip="Year-round Food Production/Season Extension"/>
              </a:rPr>
              <a:t>Year-round Food Production/Season Extension</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4" tooltip="John Hay HS Fresh Food Collaborative"/>
              </a:rPr>
              <a:t>John Hay HS Fresh Food Collaborative</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5" tooltip="Sustainable Business Incubator"/>
              </a:rPr>
              <a:t>Sustainable Business Incubator</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6" tooltip="Communications Resources"/>
              </a:rPr>
              <a:t>Communications Resources</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7" tooltip="Green Dots"/>
              </a:rPr>
              <a:t>Green Dots</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8" tooltip="Public Compact"/>
              </a:rPr>
              <a:t>Public Compact</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9" tooltip="Social Capital Working Group"/>
              </a:rPr>
              <a:t>Social Capital Working Group</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10" tooltip="Advanced Energy Generation"/>
              </a:rPr>
              <a:t>Advanced Energy Generation</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11" tooltip="Sustainable Design, Materials, and Manufacturing"/>
              </a:rPr>
              <a:t>Sustainable Design, Materials, and Manufacturing</a:t>
            </a:r>
            <a:endParaRPr lang="en-US" sz="1200" b="0" i="0" kern="1200" dirty="0">
              <a:solidFill>
                <a:schemeClr val="tx1"/>
              </a:solidFill>
              <a:effectLst/>
              <a:latin typeface="+mn-lt"/>
              <a:ea typeface="+mn-ea"/>
              <a:cs typeface="+mn-cs"/>
            </a:endParaRPr>
          </a:p>
          <a:p>
            <a:pPr fontAlgn="base"/>
            <a:r>
              <a:rPr lang="en-US" sz="1200" b="0" i="0" u="none" strike="noStrike" kern="1200" dirty="0" err="1">
                <a:solidFill>
                  <a:schemeClr val="tx1"/>
                </a:solidFill>
                <a:effectLst/>
                <a:latin typeface="+mn-lt"/>
                <a:ea typeface="+mn-ea"/>
                <a:cs typeface="+mn-cs"/>
                <a:hlinkClick r:id="rId12" tooltip="Growhio"/>
              </a:rPr>
              <a:t>Growhio</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13" tooltip="Green Building"/>
              </a:rPr>
              <a:t>Green Building</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14" tooltip="Art Mart/Collective Upcycle"/>
              </a:rPr>
              <a:t>Collective Upcycle</a:t>
            </a:r>
            <a:r>
              <a:rPr lang="en-US" sz="1200" b="0" i="0" kern="1200" dirty="0">
                <a:solidFill>
                  <a:schemeClr val="tx1"/>
                </a:solidFill>
                <a:effectLst/>
                <a:latin typeface="+mn-lt"/>
                <a:ea typeface="+mn-ea"/>
                <a:cs typeface="+mn-cs"/>
              </a:rPr>
              <a:t>*</a:t>
            </a:r>
          </a:p>
          <a:p>
            <a:pPr fontAlgn="base"/>
            <a:r>
              <a:rPr lang="en-US" sz="1200" b="0" i="0" u="none" strike="noStrike" kern="1200" dirty="0">
                <a:solidFill>
                  <a:schemeClr val="tx1"/>
                </a:solidFill>
                <a:effectLst/>
                <a:latin typeface="+mn-lt"/>
                <a:ea typeface="+mn-ea"/>
                <a:cs typeface="+mn-cs"/>
                <a:hlinkClick r:id="rId15" tooltip="Menu for the Future"/>
              </a:rPr>
              <a:t>Menu for the Future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3941DE-3F00-437E-ADE8-44B94EC0B2A2}" type="slidenum">
              <a:rPr lang="en-US" smtClean="0"/>
              <a:pPr/>
              <a:t>65</a:t>
            </a:fld>
            <a:endParaRPr lang="en-US"/>
          </a:p>
        </p:txBody>
      </p:sp>
    </p:spTree>
    <p:extLst>
      <p:ext uri="{BB962C8B-B14F-4D97-AF65-F5344CB8AC3E}">
        <p14:creationId xmlns:p14="http://schemas.microsoft.com/office/powerpoint/2010/main" val="2028101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For each level of involvement</a:t>
            </a:r>
            <a:r>
              <a:rPr lang="en-US" baseline="0" dirty="0"/>
              <a:t> (</a:t>
            </a:r>
            <a:r>
              <a:rPr lang="en-US" b="1" baseline="0" dirty="0"/>
              <a:t>Home, Work, Community</a:t>
            </a:r>
            <a:r>
              <a:rPr lang="en-US" baseline="0" dirty="0"/>
              <a:t>), there ways to explore the </a:t>
            </a:r>
            <a:r>
              <a:rPr lang="en-US" b="1" baseline="0" dirty="0"/>
              <a:t>Celebration Points</a:t>
            </a:r>
            <a:r>
              <a:rPr lang="en-US" baseline="0" dirty="0"/>
              <a:t>, join a </a:t>
            </a:r>
            <a:r>
              <a:rPr lang="en-US" b="1" baseline="0" dirty="0"/>
              <a:t>Working Group </a:t>
            </a:r>
            <a:r>
              <a:rPr lang="en-US" baseline="0" dirty="0"/>
              <a:t>and attend an upcoming </a:t>
            </a:r>
            <a:r>
              <a:rPr lang="en-US" b="1" i="0" baseline="0" dirty="0"/>
              <a:t>Annual Summit</a:t>
            </a:r>
            <a:r>
              <a:rPr lang="en-US" baseline="0" dirty="0"/>
              <a:t>. </a:t>
            </a:r>
          </a:p>
          <a:p>
            <a:endParaRPr lang="en-US" baseline="0" dirty="0"/>
          </a:p>
          <a:p>
            <a:r>
              <a:rPr lang="en-US" baseline="0" dirty="0"/>
              <a:t>For each of these levels of involvement there are specific ways to contribute to each celebration point. For example, getting involved with the </a:t>
            </a:r>
            <a:r>
              <a:rPr lang="en-US" b="1" baseline="0" dirty="0"/>
              <a:t>Energy Efficiency </a:t>
            </a:r>
            <a:r>
              <a:rPr lang="en-US" baseline="0" dirty="0"/>
              <a:t>topic in the three levels:</a:t>
            </a:r>
          </a:p>
          <a:p>
            <a:endParaRPr lang="en-US" baseline="0" dirty="0"/>
          </a:p>
          <a:p>
            <a:r>
              <a:rPr lang="en-US" b="1" baseline="0" dirty="0"/>
              <a:t>HOME: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Get an Energy Audit to understand the opportunities for cost savings and energy efficiency. There are several programs that offer rebates, including </a:t>
            </a:r>
            <a:r>
              <a:rPr lang="en-US" sz="1200" b="0" i="0" u="none" strike="noStrike" kern="1200" dirty="0">
                <a:solidFill>
                  <a:schemeClr val="tx1"/>
                </a:solidFill>
                <a:effectLst/>
                <a:latin typeface="+mn-lt"/>
                <a:ea typeface="+mn-ea"/>
                <a:cs typeface="+mn-cs"/>
                <a:hlinkClick r:id="rId3"/>
              </a:rPr>
              <a:t>Cleveland Energy $aver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Efficiency Smart</a:t>
            </a:r>
            <a:r>
              <a:rPr lang="en-US" sz="1200" b="0" i="0" kern="1200" dirty="0">
                <a:solidFill>
                  <a:schemeClr val="tx1"/>
                </a:solidFill>
                <a:effectLst/>
                <a:latin typeface="+mn-lt"/>
                <a:ea typeface="+mn-ea"/>
                <a:cs typeface="+mn-cs"/>
              </a:rPr>
              <a:t> for Cleveland Public Power consumers, and </a:t>
            </a:r>
            <a:r>
              <a:rPr lang="en-US" sz="1200" b="0" i="0" u="none" strike="noStrike" kern="1200" dirty="0">
                <a:solidFill>
                  <a:schemeClr val="tx1"/>
                </a:solidFill>
                <a:effectLst/>
                <a:latin typeface="+mn-lt"/>
                <a:ea typeface="+mn-ea"/>
                <a:cs typeface="+mn-cs"/>
                <a:hlinkClick r:id="rId5"/>
              </a:rPr>
              <a:t>Good Cents</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hlinkClick r:id="rId6"/>
              </a:rPr>
              <a:t>Home Weatherization Assistance Program</a:t>
            </a:r>
            <a:r>
              <a:rPr lang="en-US" sz="1200" b="0" i="0" kern="1200" dirty="0">
                <a:solidFill>
                  <a:schemeClr val="tx1"/>
                </a:solidFill>
                <a:effectLst/>
                <a:latin typeface="+mn-lt"/>
                <a:ea typeface="+mn-ea"/>
                <a:cs typeface="+mn-cs"/>
              </a:rPr>
              <a:t> (HWAP) offers grants to qualified residents through the State of Ohio.</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Install a programmable thermostat and program it to 68 during the day when you are home and 55 when you go to sleep or are away from home.  Wear sweaters inside the house.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Install low-flow showerheads and try to take shorter showers.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Weatherize doors and windows.  Go to </a:t>
            </a:r>
            <a:r>
              <a:rPr lang="en-US" sz="1200" b="0" i="0" u="none" strike="noStrike" kern="1200" dirty="0">
                <a:solidFill>
                  <a:schemeClr val="tx1"/>
                </a:solidFill>
                <a:effectLst/>
                <a:latin typeface="+mn-lt"/>
                <a:ea typeface="+mn-ea"/>
                <a:cs typeface="+mn-cs"/>
                <a:hlinkClick r:id="rId7"/>
              </a:rPr>
              <a:t>Environmental Health Watch’s Energy Saving Tips</a:t>
            </a:r>
            <a:r>
              <a:rPr lang="en-US" sz="1200" b="0" i="0" kern="1200" dirty="0">
                <a:solidFill>
                  <a:schemeClr val="tx1"/>
                </a:solidFill>
                <a:effectLst/>
                <a:latin typeface="+mn-lt"/>
                <a:ea typeface="+mn-ea"/>
                <a:cs typeface="+mn-cs"/>
              </a:rPr>
              <a:t> handout for instructions.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Control phantom loads (appliances/electronics that use energy when powered off, but still plugged in).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Turn off lights when not in use.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Get rid of that extra refrigerator or freezer in the basement-it’s probably an energy hog.</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Set hot water heater thermostat no higher than 120F and insulate the hot water tank (but be careful with gas water heaters and follow instructions).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Replace incandescent light bulbs with more efficient bulbs, such as CFLs or LEDs.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Purchase </a:t>
            </a:r>
            <a:r>
              <a:rPr lang="en-US" sz="1200" b="0" i="0" u="none" strike="noStrike" kern="1200" dirty="0">
                <a:solidFill>
                  <a:schemeClr val="tx1"/>
                </a:solidFill>
                <a:effectLst/>
                <a:latin typeface="+mn-lt"/>
                <a:ea typeface="+mn-ea"/>
                <a:cs typeface="+mn-cs"/>
                <a:hlinkClick r:id="rId8"/>
              </a:rPr>
              <a:t>ENERGY STAR®</a:t>
            </a:r>
            <a:r>
              <a:rPr lang="en-US" sz="1200" b="0" i="0" kern="1200" dirty="0">
                <a:solidFill>
                  <a:schemeClr val="tx1"/>
                </a:solidFill>
                <a:effectLst/>
                <a:latin typeface="+mn-lt"/>
                <a:ea typeface="+mn-ea"/>
                <a:cs typeface="+mn-cs"/>
              </a:rPr>
              <a:t> rated appliances and products for your home.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If building new, build green and save thousands of dollars through the City of Cleveland </a:t>
            </a:r>
            <a:r>
              <a:rPr lang="en-US" sz="1200" b="0" i="0" u="none" strike="noStrike" kern="1200" dirty="0">
                <a:solidFill>
                  <a:schemeClr val="tx1"/>
                </a:solidFill>
                <a:effectLst/>
                <a:latin typeface="+mn-lt"/>
                <a:ea typeface="+mn-ea"/>
                <a:cs typeface="+mn-cs"/>
                <a:hlinkClick r:id="rId9"/>
              </a:rPr>
              <a:t>Residential Tax Abatement program</a:t>
            </a:r>
            <a:r>
              <a:rPr lang="en-US" sz="1200" b="0" i="0" kern="1200" dirty="0">
                <a:solidFill>
                  <a:schemeClr val="tx1"/>
                </a:solidFill>
                <a:effectLst/>
                <a:latin typeface="+mn-lt"/>
                <a:ea typeface="+mn-ea"/>
                <a:cs typeface="+mn-cs"/>
              </a:rPr>
              <a:t> and possibly </a:t>
            </a:r>
            <a:r>
              <a:rPr lang="en-US" sz="1200" b="0" i="0" u="none" strike="noStrike" kern="1200" dirty="0">
                <a:solidFill>
                  <a:schemeClr val="tx1"/>
                </a:solidFill>
                <a:effectLst/>
                <a:latin typeface="+mn-lt"/>
                <a:ea typeface="+mn-ea"/>
                <a:cs typeface="+mn-cs"/>
                <a:hlinkClick r:id="rId10"/>
              </a:rPr>
              <a:t>other programs</a:t>
            </a:r>
            <a:r>
              <a:rPr lang="en-US" sz="1200" b="0" i="0" kern="1200" dirty="0">
                <a:solidFill>
                  <a:schemeClr val="tx1"/>
                </a:solidFill>
                <a:effectLst/>
                <a:latin typeface="+mn-lt"/>
                <a:ea typeface="+mn-ea"/>
                <a:cs typeface="+mn-cs"/>
              </a:rPr>
              <a: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Use blinds and shades to let the sun’s heat in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Buy laundry detergents that work well in cold water and wash clothes in cold water, wash bigger loads, and wear clothes more than once.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Replace furnace filter regularly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Install Compact Fluorescent Lights (CFLs) and dispose of properly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Air seal gaps and cracks and ducts in unconditioned spaces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Insulate and air-seal rim joists.  Rim joists are located where your basement wall meets the floor above.  Cut foam board insulation to fit and caulk or foam around the edges.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When making your home energy efficiency improvements check for home health hazards, such as: deteriorating lead paint, a disconnected dryer vent, mold and moisture problems, pests, asbestos, faulty wiring, hazardous chemicals, batteries in smoke and CO detectors.</a:t>
            </a:r>
          </a:p>
          <a:p>
            <a:br>
              <a:rPr lang="en-US" dirty="0">
                <a:solidFill>
                  <a:schemeClr val="tx1"/>
                </a:solidFill>
              </a:rPr>
            </a:br>
            <a:r>
              <a:rPr lang="en-US" b="1" dirty="0">
                <a:solidFill>
                  <a:schemeClr val="tx1"/>
                </a:solidFill>
              </a:rPr>
              <a:t>WORK:</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Undergo a comprehensive energy assessment (or audit) to understand which cost-effective opportunities are available at your facility.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If you’re a small business, join the </a:t>
            </a:r>
            <a:r>
              <a:rPr lang="en-US" sz="1200" b="0" i="0" u="none" strike="noStrike" kern="1200" dirty="0">
                <a:solidFill>
                  <a:schemeClr val="tx1"/>
                </a:solidFill>
                <a:effectLst/>
                <a:latin typeface="+mn-lt"/>
                <a:ea typeface="+mn-ea"/>
                <a:cs typeface="+mn-cs"/>
                <a:hlinkClick r:id="rId11"/>
              </a:rPr>
              <a:t>COSE Energy Choice Program</a:t>
            </a:r>
            <a:r>
              <a:rPr lang="en-US" sz="1200" b="0" i="0" kern="1200" dirty="0">
                <a:solidFill>
                  <a:schemeClr val="tx1"/>
                </a:solidFill>
                <a:effectLst/>
                <a:latin typeface="+mn-lt"/>
                <a:ea typeface="+mn-ea"/>
                <a:cs typeface="+mn-cs"/>
              </a:rPr>
              <a:t> to get a comprehensive energy assessment and access to utility rebates and incentives.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Join the </a:t>
            </a:r>
            <a:r>
              <a:rPr lang="en-US" sz="1200" b="0" i="0" u="none" strike="noStrike" kern="1200" dirty="0">
                <a:solidFill>
                  <a:schemeClr val="tx1"/>
                </a:solidFill>
                <a:effectLst/>
                <a:latin typeface="+mn-lt"/>
                <a:ea typeface="+mn-ea"/>
                <a:cs typeface="+mn-cs"/>
                <a:hlinkClick r:id="rId12"/>
              </a:rPr>
              <a:t>Cleveland 2030 District</a:t>
            </a:r>
            <a:r>
              <a:rPr lang="en-US" sz="1200" b="0" i="0" kern="1200" dirty="0">
                <a:solidFill>
                  <a:schemeClr val="tx1"/>
                </a:solidFill>
                <a:effectLst/>
                <a:latin typeface="+mn-lt"/>
                <a:ea typeface="+mn-ea"/>
                <a:cs typeface="+mn-cs"/>
              </a:rPr>
              <a:t> to collaborate with other building owners seeking to easily manage their energy use.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Focus on operational/behavior changes first, as they are often no cost or low cost options.  For example, turn down the thermostat a few degrees in the winter, close off unused rooms, turn off lights, unplug electronics, etc.</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Upgrade lighting, as it is likely your largest source of electric consumption.  An average office space uses 50%+ of electricity on lighting. Lighting upgrades also have short payback periods and often increase productivity.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Make sure to complete routine maintenance. Cleaning lighting fixtures and windows regularly allows more light to permeate your office, and replacing HVAC filters as scheduled can allow the system to operate more closely to optimum efficiency levels.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Consider switching some IT systems to the “cloud.” Options like Software-as-a-Service (SaaS) and Platform-as-a-Service (</a:t>
            </a:r>
            <a:r>
              <a:rPr lang="en-US" sz="1200" b="0" i="0" kern="1200" dirty="0" err="1">
                <a:solidFill>
                  <a:schemeClr val="tx1"/>
                </a:solidFill>
                <a:effectLst/>
                <a:latin typeface="+mn-lt"/>
                <a:ea typeface="+mn-ea"/>
                <a:cs typeface="+mn-cs"/>
              </a:rPr>
              <a:t>PaaS</a:t>
            </a:r>
            <a:r>
              <a:rPr lang="en-US" sz="1200" b="0" i="0" kern="1200" dirty="0">
                <a:solidFill>
                  <a:schemeClr val="tx1"/>
                </a:solidFill>
                <a:effectLst/>
                <a:latin typeface="+mn-lt"/>
                <a:ea typeface="+mn-ea"/>
                <a:cs typeface="+mn-cs"/>
              </a:rPr>
              <a:t>) can allow your organization to cut down on IT &amp; server energy consumption while increasing ease of access and data security.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Adopt a workplace policy to turn off computers and monitors at the end of the work day.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Purchase </a:t>
            </a:r>
            <a:r>
              <a:rPr lang="en-US" sz="1200" b="0" i="0" u="none" strike="noStrike" kern="1200" dirty="0">
                <a:solidFill>
                  <a:schemeClr val="tx1"/>
                </a:solidFill>
                <a:effectLst/>
                <a:latin typeface="+mn-lt"/>
                <a:ea typeface="+mn-ea"/>
                <a:cs typeface="+mn-cs"/>
                <a:hlinkClick r:id="rId8"/>
              </a:rPr>
              <a:t>ENERGY STAR®</a:t>
            </a:r>
            <a:r>
              <a:rPr lang="en-US" sz="1200" b="0" i="0" kern="1200" dirty="0">
                <a:solidFill>
                  <a:schemeClr val="tx1"/>
                </a:solidFill>
                <a:effectLst/>
                <a:latin typeface="+mn-lt"/>
                <a:ea typeface="+mn-ea"/>
                <a:cs typeface="+mn-cs"/>
              </a:rPr>
              <a:t> rated products for your organization.</a:t>
            </a:r>
          </a:p>
          <a:p>
            <a:r>
              <a:rPr lang="en-US" baseline="0" dirty="0">
                <a:solidFill>
                  <a:schemeClr val="tx1"/>
                </a:solidFill>
              </a:rPr>
              <a:t> </a:t>
            </a:r>
          </a:p>
          <a:p>
            <a:r>
              <a:rPr lang="en-US" b="1" baseline="0" dirty="0">
                <a:solidFill>
                  <a:schemeClr val="tx1"/>
                </a:solidFill>
              </a:rPr>
              <a:t>COMMUNITY: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If you are a member of a faith-based organization, consider joining </a:t>
            </a:r>
            <a:r>
              <a:rPr lang="en-US" sz="1200" b="0" i="0" u="none" strike="noStrike" kern="1200" dirty="0">
                <a:solidFill>
                  <a:schemeClr val="tx1"/>
                </a:solidFill>
                <a:effectLst/>
                <a:latin typeface="+mn-lt"/>
                <a:ea typeface="+mn-ea"/>
                <a:cs typeface="+mn-cs"/>
                <a:hlinkClick r:id="rId13"/>
              </a:rPr>
              <a:t>Ohio Interfaith Power and Light</a:t>
            </a:r>
            <a:r>
              <a:rPr lang="en-US" sz="1200" b="0" i="0" kern="1200" dirty="0">
                <a:solidFill>
                  <a:schemeClr val="tx1"/>
                </a:solidFill>
                <a:effectLst/>
                <a:latin typeface="+mn-lt"/>
                <a:ea typeface="+mn-ea"/>
                <a:cs typeface="+mn-cs"/>
              </a:rPr>
              <a: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Educate children about energy conservation to help them make informed energy choices throughout their lives — saving energy now and helping preserve our natural resources for years to come.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Help your neighbors to understand the benefits of making small changes to become more energy efficient and help seniors install items such as compact fluorescent bulbs, programmable thermostats and low flow shower heads.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Support existing programs that provide residential energy efficiency education and incentives.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Participate in a neighborhood level energy efficiency or green building challenge.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Work with utilities and other stakeholders to explore strategies for easily accessing energy data and financing energy efficiency upgrades.</a:t>
            </a:r>
          </a:p>
          <a:p>
            <a:pPr marL="171450" indent="-171450">
              <a:buFont typeface="Arial" panose="020B0604020202020204" pitchFamily="34" charset="0"/>
              <a:buChar char="•"/>
            </a:pPr>
            <a:endParaRPr lang="en-US" baseline="0" dirty="0">
              <a:solidFill>
                <a:schemeClr val="tx1"/>
              </a:solidFill>
            </a:endParaRPr>
          </a:p>
          <a:p>
            <a:pPr marL="171450" indent="-17145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CE3941DE-3F00-437E-ADE8-44B94EC0B2A2}" type="slidenum">
              <a:rPr lang="en-US" smtClean="0"/>
              <a:pPr/>
              <a:t>67</a:t>
            </a:fld>
            <a:endParaRPr lang="en-US"/>
          </a:p>
        </p:txBody>
      </p:sp>
    </p:spTree>
    <p:extLst>
      <p:ext uri="{BB962C8B-B14F-4D97-AF65-F5344CB8AC3E}">
        <p14:creationId xmlns:p14="http://schemas.microsoft.com/office/powerpoint/2010/main" val="2651393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r>
              <a:rPr lang="en-US" sz="1200" i="0" kern="1200" baseline="0" dirty="0">
                <a:solidFill>
                  <a:schemeClr val="tx1"/>
                </a:solidFill>
                <a:latin typeface="+mn-lt"/>
                <a:ea typeface="+mn-ea"/>
                <a:cs typeface="+mn-cs"/>
              </a:rPr>
              <a:t>This plan is flexible. Every three years, the order will be re-set by the SC2019 Stewardship Council. </a:t>
            </a:r>
          </a:p>
          <a:p>
            <a:endParaRPr lang="en-US" sz="1500" b="1" dirty="0"/>
          </a:p>
          <a:p>
            <a:r>
              <a:rPr lang="en-US" sz="1500" b="1" dirty="0"/>
              <a:t>SC2019 Celebration Points: e</a:t>
            </a:r>
            <a:r>
              <a:rPr lang="en-US" sz="1500" dirty="0"/>
              <a:t>very year leading up to 2019, Cleveland will focus on one of the key areas fundamental to a sustainable economy. </a:t>
            </a:r>
          </a:p>
          <a:p>
            <a:pPr marL="0" indent="0">
              <a:buNone/>
            </a:pPr>
            <a:endParaRPr lang="en-US" sz="1500" dirty="0"/>
          </a:p>
          <a:p>
            <a:r>
              <a:rPr lang="en-US" sz="1500" dirty="0"/>
              <a:t>Each Celebration Point is not an end or a beginning to the work - in order for real transformation to take place, all of the areas outlined will need a </a:t>
            </a:r>
            <a:r>
              <a:rPr lang="en-US" sz="1500" b="1" dirty="0"/>
              <a:t>consistent focus over a long period of time.</a:t>
            </a:r>
          </a:p>
          <a:p>
            <a:pPr marL="0" indent="0">
              <a:buNone/>
            </a:pPr>
            <a:endParaRPr lang="en-US" sz="1500" dirty="0"/>
          </a:p>
          <a:p>
            <a:r>
              <a:rPr lang="en-US" sz="1500" dirty="0"/>
              <a:t>A concentrated focus will create an inspiring a sense of </a:t>
            </a:r>
            <a:r>
              <a:rPr lang="en-US" sz="1500" b="1" dirty="0"/>
              <a:t>excitement and urgency</a:t>
            </a:r>
            <a:r>
              <a:rPr lang="en-US" sz="1500" dirty="0"/>
              <a:t>.</a:t>
            </a:r>
          </a:p>
          <a:p>
            <a:pPr marL="0" indent="0">
              <a:buNone/>
            </a:pPr>
            <a:endParaRPr lang="en-US" sz="1500" dirty="0"/>
          </a:p>
          <a:p>
            <a:r>
              <a:rPr lang="en-US" sz="1500" b="1" dirty="0"/>
              <a:t>Why</a:t>
            </a:r>
            <a:r>
              <a:rPr lang="en-US" sz="1500" dirty="0"/>
              <a:t> celebrating progress?</a:t>
            </a:r>
          </a:p>
          <a:p>
            <a:pPr lvl="1"/>
            <a:r>
              <a:rPr lang="en-US" sz="1500" dirty="0"/>
              <a:t>Motivate action and accountability</a:t>
            </a:r>
          </a:p>
          <a:p>
            <a:pPr lvl="1"/>
            <a:r>
              <a:rPr lang="en-US" sz="1500" dirty="0"/>
              <a:t>Align for collective impact &amp; collaboration</a:t>
            </a:r>
          </a:p>
          <a:p>
            <a:pPr lvl="1"/>
            <a:r>
              <a:rPr lang="en-US" sz="1500" dirty="0"/>
              <a:t>Create new connections for accelerating momentum</a:t>
            </a:r>
          </a:p>
          <a:p>
            <a:pPr lvl="1"/>
            <a:r>
              <a:rPr lang="en-US" sz="1500" dirty="0"/>
              <a:t>Raise awareness and provide a platform for telling the stories of Cleveland’s transformation</a:t>
            </a:r>
          </a:p>
          <a:p>
            <a:pPr lvl="1"/>
            <a:r>
              <a:rPr lang="en-US" sz="1500" dirty="0"/>
              <a:t>Provide a way for everyone to participate – with first steps</a:t>
            </a:r>
            <a:r>
              <a:rPr lang="en-US" sz="1500" baseline="0" dirty="0"/>
              <a:t> </a:t>
            </a:r>
            <a:r>
              <a:rPr lang="en-US" sz="1500" dirty="0"/>
              <a:t>or with bold actions.</a:t>
            </a:r>
          </a:p>
          <a:p>
            <a:pPr lvl="1"/>
            <a:r>
              <a:rPr lang="en-US" sz="1500" dirty="0"/>
              <a:t>Have fun! Celebrations are key to community cohesion, to expressing and sharing unique qualities of place, and to accelerating culture shift.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l-GR" i="0" dirty="0"/>
          </a:p>
        </p:txBody>
      </p:sp>
      <p:sp>
        <p:nvSpPr>
          <p:cNvPr id="4" name="Slide Number Placeholder 3"/>
          <p:cNvSpPr>
            <a:spLocks noGrp="1"/>
          </p:cNvSpPr>
          <p:nvPr>
            <p:ph type="sldNum" sz="quarter" idx="10"/>
          </p:nvPr>
        </p:nvSpPr>
        <p:spPr/>
        <p:txBody>
          <a:bodyPr/>
          <a:lstStyle/>
          <a:p>
            <a:fld id="{CE3941DE-3F00-437E-ADE8-44B94EC0B2A2}" type="slidenum">
              <a:rPr lang="en-US" smtClean="0"/>
              <a:pPr/>
              <a:t>68</a:t>
            </a:fld>
            <a:endParaRPr lang="en-US"/>
          </a:p>
        </p:txBody>
      </p:sp>
    </p:spTree>
    <p:extLst>
      <p:ext uri="{BB962C8B-B14F-4D97-AF65-F5344CB8AC3E}">
        <p14:creationId xmlns:p14="http://schemas.microsoft.com/office/powerpoint/2010/main" val="329747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lgn="r" rtl="0"/>
            <a:fld id="{C2989999-66CF-479F-85B7-BEA8EB42F096}" type="slidenum">
              <a:rPr lang="fr-FR">
                <a:solidFill>
                  <a:prstClr val="black"/>
                </a:solidFill>
                <a:latin typeface="Calibri"/>
              </a:rPr>
              <a:pPr algn="r" rtl="0"/>
              <a:t>11</a:t>
            </a:fld>
            <a:endParaRPr lang="fr-FR">
              <a:solidFill>
                <a:prstClr val="black"/>
              </a:solidFill>
              <a:latin typeface="Calibri"/>
            </a:endParaRPr>
          </a:p>
        </p:txBody>
      </p:sp>
    </p:spTree>
    <p:extLst>
      <p:ext uri="{BB962C8B-B14F-4D97-AF65-F5344CB8AC3E}">
        <p14:creationId xmlns:p14="http://schemas.microsoft.com/office/powerpoint/2010/main" val="3907457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2379050C-5547-4ABA-9829-8565DB520941}" type="slidenum">
              <a:rPr lang="en-US" smtClean="0"/>
              <a:pPr>
                <a:defRPr/>
              </a:pPr>
              <a:t>76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1572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C1B253A9-179F-4D56-9614-5E49BD9E74FE}" type="slidenum">
              <a:rPr lang="en-US" smtClean="0"/>
              <a:pPr>
                <a:defRPr/>
              </a:pPr>
              <a:t>79</a:t>
            </a:fld>
            <a:endParaRPr lang="en-US"/>
          </a:p>
        </p:txBody>
      </p:sp>
      <p:sp>
        <p:nvSpPr>
          <p:cNvPr id="104451" name="Rectangle 2"/>
          <p:cNvSpPr>
            <a:spLocks noGrp="1" noRot="1" noChangeAspect="1" noChangeArrowheads="1" noTextEdit="1"/>
          </p:cNvSpPr>
          <p:nvPr>
            <p:ph type="sldImg"/>
          </p:nvPr>
        </p:nvSpPr>
        <p:spPr>
          <a:xfrm>
            <a:off x="1143000" y="685800"/>
            <a:ext cx="4572000" cy="3429000"/>
          </a:xfrm>
          <a:ln/>
        </p:spPr>
      </p:sp>
      <p:sp>
        <p:nvSpPr>
          <p:cNvPr id="1044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4416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lgn="r" rtl="0"/>
            <a:fld id="{C2989999-66CF-479F-85B7-BEA8EB42F096}" type="slidenum">
              <a:rPr lang="fr-FR">
                <a:solidFill>
                  <a:prstClr val="black"/>
                </a:solidFill>
                <a:latin typeface="Calibri"/>
              </a:rPr>
              <a:pPr algn="r" rtl="0"/>
              <a:t>12</a:t>
            </a:fld>
            <a:endParaRPr lang="fr-FR">
              <a:solidFill>
                <a:prstClr val="black"/>
              </a:solidFill>
              <a:latin typeface="Calibri"/>
            </a:endParaRPr>
          </a:p>
        </p:txBody>
      </p:sp>
    </p:spTree>
    <p:extLst>
      <p:ext uri="{BB962C8B-B14F-4D97-AF65-F5344CB8AC3E}">
        <p14:creationId xmlns:p14="http://schemas.microsoft.com/office/powerpoint/2010/main" val="4008877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oc id"/>
          <p:cNvSpPr>
            <a:spLocks noGrp="1" noChangeArrowheads="1"/>
          </p:cNvSpPr>
          <p:nvPr>
            <p:ph type="ftr" sz="quarter" idx="4"/>
          </p:nvPr>
        </p:nvSpPr>
        <p:spPr/>
        <p:txBody>
          <a:bodyPr/>
          <a:lstStyle/>
          <a:p>
            <a:pPr>
              <a:defRPr/>
            </a:pPr>
            <a:r>
              <a:rPr lang="en-US"/>
              <a:t>DCO-ZXE081-20031100-jgfPP1</a:t>
            </a:r>
          </a:p>
        </p:txBody>
      </p:sp>
      <p:sp>
        <p:nvSpPr>
          <p:cNvPr id="69635" name="pg num"/>
          <p:cNvSpPr>
            <a:spLocks noGrp="1" noChangeArrowheads="1"/>
          </p:cNvSpPr>
          <p:nvPr>
            <p:ph type="sldNum" sz="quarter" idx="5"/>
          </p:nvPr>
        </p:nvSpPr>
        <p:spPr/>
        <p:txBody>
          <a:bodyPr/>
          <a:lstStyle/>
          <a:p>
            <a:pPr>
              <a:defRPr/>
            </a:pPr>
            <a:fld id="{33363074-61E4-4CDB-B07D-F669769BF6CB}" type="slidenum">
              <a:rPr lang="en-US" smtClean="0"/>
              <a:pPr>
                <a:defRPr/>
              </a:pPr>
              <a:t>17</a:t>
            </a:fld>
            <a:endParaRPr lang="en-US"/>
          </a:p>
        </p:txBody>
      </p:sp>
      <p:sp>
        <p:nvSpPr>
          <p:cNvPr id="76804" name="Rectangle 2"/>
          <p:cNvSpPr>
            <a:spLocks noGrp="1" noRot="1" noChangeAspect="1" noChangeArrowheads="1" noTextEdit="1"/>
          </p:cNvSpPr>
          <p:nvPr>
            <p:ph type="sldImg"/>
          </p:nvPr>
        </p:nvSpPr>
        <p:spPr>
          <a:ln/>
        </p:spPr>
      </p:sp>
      <p:sp>
        <p:nvSpPr>
          <p:cNvPr id="76805" name="Text Box 3"/>
          <p:cNvSpPr>
            <a:spLocks noGrp="1" noChangeArrowheads="1"/>
          </p:cNvSpPr>
          <p:nvPr>
            <p:ph type="body" idx="1"/>
          </p:nvPr>
        </p:nvSpPr>
        <p:spPr>
          <a:xfrm>
            <a:off x="964407" y="4420538"/>
            <a:ext cx="5028579" cy="4945350"/>
          </a:xfrm>
          <a:solidFill>
            <a:srgbClr val="FFFFFF"/>
          </a:solidFill>
          <a:ln/>
        </p:spPr>
        <p:txBody>
          <a:bodyPr lIns="91143" tIns="45572" rIns="91143" bIns="45572">
            <a:spAutoFit/>
          </a:bodyPr>
          <a:lstStyle/>
          <a:p>
            <a:pPr defTabSz="440862">
              <a:lnSpc>
                <a:spcPct val="98000"/>
              </a:lnSpc>
              <a:spcBef>
                <a:spcPts val="442"/>
              </a:spcBef>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pPr>
            <a:endParaRPr lang="en-GB" sz="1100" dirty="0">
              <a:latin typeface="Arial" pitchFamily="34" charset="0"/>
              <a:cs typeface="Lucida Sans Unicode" pitchFamily="34" charset="0"/>
            </a:endParaRPr>
          </a:p>
        </p:txBody>
      </p:sp>
    </p:spTree>
    <p:extLst>
      <p:ext uri="{BB962C8B-B14F-4D97-AF65-F5344CB8AC3E}">
        <p14:creationId xmlns:p14="http://schemas.microsoft.com/office/powerpoint/2010/main" val="324390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D956AD26-DAC0-4946-85C3-E7B2F6FE9E7F}" type="slidenum">
              <a:rPr lang="en-US" smtClean="0"/>
              <a:pPr>
                <a:defRPr/>
              </a:pPr>
              <a:t>19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360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oc id"/>
          <p:cNvSpPr>
            <a:spLocks noGrp="1" noChangeArrowheads="1"/>
          </p:cNvSpPr>
          <p:nvPr>
            <p:ph type="ftr" sz="quarter" idx="4"/>
          </p:nvPr>
        </p:nvSpPr>
        <p:spPr/>
        <p:txBody>
          <a:bodyPr/>
          <a:lstStyle/>
          <a:p>
            <a:pPr>
              <a:defRPr/>
            </a:pPr>
            <a:r>
              <a:rPr lang="en-US"/>
              <a:t>DCO-ZXE081-20031100-jgfPP1</a:t>
            </a:r>
          </a:p>
        </p:txBody>
      </p:sp>
      <p:sp>
        <p:nvSpPr>
          <p:cNvPr id="69635" name="pg num"/>
          <p:cNvSpPr>
            <a:spLocks noGrp="1" noChangeArrowheads="1"/>
          </p:cNvSpPr>
          <p:nvPr>
            <p:ph type="sldNum" sz="quarter" idx="5"/>
          </p:nvPr>
        </p:nvSpPr>
        <p:spPr/>
        <p:txBody>
          <a:bodyPr/>
          <a:lstStyle/>
          <a:p>
            <a:pPr>
              <a:defRPr/>
            </a:pPr>
            <a:fld id="{33363074-61E4-4CDB-B07D-F669769BF6CB}" type="slidenum">
              <a:rPr lang="en-US" smtClean="0"/>
              <a:pPr>
                <a:defRPr/>
              </a:pPr>
              <a:t>20</a:t>
            </a:fld>
            <a:endParaRPr lang="en-US"/>
          </a:p>
        </p:txBody>
      </p:sp>
      <p:sp>
        <p:nvSpPr>
          <p:cNvPr id="76804" name="Rectangle 2"/>
          <p:cNvSpPr>
            <a:spLocks noGrp="1" noRot="1" noChangeAspect="1" noChangeArrowheads="1" noTextEdit="1"/>
          </p:cNvSpPr>
          <p:nvPr>
            <p:ph type="sldImg"/>
          </p:nvPr>
        </p:nvSpPr>
        <p:spPr>
          <a:xfrm>
            <a:off x="1143000" y="685800"/>
            <a:ext cx="4572000" cy="3429000"/>
          </a:xfrm>
          <a:ln/>
        </p:spPr>
      </p:sp>
      <p:sp>
        <p:nvSpPr>
          <p:cNvPr id="76805" name="Text Box 3"/>
          <p:cNvSpPr>
            <a:spLocks noGrp="1" noChangeArrowheads="1"/>
          </p:cNvSpPr>
          <p:nvPr>
            <p:ph type="body" idx="1"/>
          </p:nvPr>
        </p:nvSpPr>
        <p:spPr>
          <a:xfrm>
            <a:off x="964407" y="4420538"/>
            <a:ext cx="5028579" cy="4945350"/>
          </a:xfrm>
          <a:solidFill>
            <a:srgbClr val="FFFFFF"/>
          </a:solidFill>
          <a:ln/>
        </p:spPr>
        <p:txBody>
          <a:bodyPr lIns="91143" tIns="45572" rIns="91143" bIns="45572">
            <a:spAutoFit/>
          </a:bodyPr>
          <a:lstStyle/>
          <a:p>
            <a:pPr defTabSz="440862">
              <a:lnSpc>
                <a:spcPct val="98000"/>
              </a:lnSpc>
              <a:spcBef>
                <a:spcPts val="442"/>
              </a:spcBef>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pPr>
            <a:endParaRPr lang="en-GB" sz="1100" dirty="0">
              <a:latin typeface="Arial" pitchFamily="34" charset="0"/>
              <a:cs typeface="Lucida Sans Unicode" pitchFamily="34" charset="0"/>
            </a:endParaRPr>
          </a:p>
        </p:txBody>
      </p:sp>
    </p:spTree>
    <p:extLst>
      <p:ext uri="{BB962C8B-B14F-4D97-AF65-F5344CB8AC3E}">
        <p14:creationId xmlns:p14="http://schemas.microsoft.com/office/powerpoint/2010/main" val="330773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FD14F293-8003-4E7A-AAF6-C7FAC082B8B6}" type="slidenum">
              <a:rPr lang="en-US" smtClean="0"/>
              <a:pPr>
                <a:defRPr/>
              </a:pPr>
              <a:t>21</a:t>
            </a:fld>
            <a:endParaRPr lang="en-US"/>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19128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B09E2FB2-A83A-4F6A-9B6A-2EAD3BF24623}" type="slidenum">
              <a:rPr lang="en-US" smtClean="0"/>
              <a:pPr>
                <a:defRPr/>
              </a:pPr>
              <a:t>22</a:t>
            </a:fld>
            <a:endParaRPr lang="en-US"/>
          </a:p>
        </p:txBody>
      </p:sp>
      <p:sp>
        <p:nvSpPr>
          <p:cNvPr id="88067" name="Rectangle 2"/>
          <p:cNvSpPr>
            <a:spLocks noGrp="1" noRot="1" noChangeAspect="1" noChangeArrowheads="1" noTextEdit="1"/>
          </p:cNvSpPr>
          <p:nvPr>
            <p:ph type="sldImg"/>
          </p:nvPr>
        </p:nvSpPr>
        <p:spPr>
          <a:xfrm>
            <a:off x="1143000" y="685800"/>
            <a:ext cx="4572000" cy="3429000"/>
          </a:xfrm>
          <a:ln/>
        </p:spPr>
      </p:sp>
      <p:sp>
        <p:nvSpPr>
          <p:cNvPr id="880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6401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3FDA47-CA40-4C0B-8A0F-BBBCDE0343BE}"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190209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07D744-EA4A-4B69-ACC0-8327912DBE69}"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123389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307261-F8D6-438E-9188-8CFD25B007BD}"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1031703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779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84048" y="274639"/>
            <a:ext cx="8385048" cy="1143000"/>
          </a:xfrm>
          <a:prstGeom prst="rect">
            <a:avLst/>
          </a:prstGeom>
        </p:spPr>
        <p:txBody>
          <a:bodyPr vert="horz" lIns="91440" tIns="45720" rIns="91440" bIns="45720" rtlCol="0" anchor="ctr">
            <a:normAutofit/>
          </a:bodyPr>
          <a:lstStyle>
            <a:lvl1pPr>
              <a:defRPr sz="1900" b="1"/>
            </a:lvl1pPr>
          </a:lstStyle>
          <a:p>
            <a:r>
              <a:rPr lang="en-US"/>
              <a:t>Click to edit Master title style</a:t>
            </a:r>
            <a:endParaRPr lang="en-US" dirty="0"/>
          </a:p>
        </p:txBody>
      </p:sp>
      <p:sp>
        <p:nvSpPr>
          <p:cNvPr id="11" name="Text Placeholder 10"/>
          <p:cNvSpPr>
            <a:spLocks noGrp="1"/>
          </p:cNvSpPr>
          <p:nvPr>
            <p:ph type="body" idx="12"/>
          </p:nvPr>
        </p:nvSpPr>
        <p:spPr>
          <a:xfrm>
            <a:off x="384048" y="1524007"/>
            <a:ext cx="8385048" cy="4587875"/>
          </a:xfrm>
          <a:prstGeom prst="rect">
            <a:avLst/>
          </a:prstGeom>
        </p:spPr>
        <p:txBody>
          <a:bodyPr vert="horz" anchor="t"/>
          <a:lstStyle>
            <a:lvl1pPr>
              <a:defRPr sz="1600" b="1">
                <a:latin typeface="Arial"/>
                <a:cs typeface="Arial"/>
              </a:defRPr>
            </a:lvl1pPr>
            <a:lvl2pPr>
              <a:buFont typeface="Arial"/>
              <a:buChar char="•"/>
              <a:defRPr sz="1600">
                <a:latin typeface="Arial"/>
                <a:cs typeface="Arial"/>
              </a:defRPr>
            </a:lvl2pPr>
          </a:lstStyle>
          <a:p>
            <a:pPr lvl="0"/>
            <a:r>
              <a:rPr lang="en-US"/>
              <a:t>Click to edit Master text styles</a:t>
            </a:r>
          </a:p>
        </p:txBody>
      </p:sp>
      <p:sp>
        <p:nvSpPr>
          <p:cNvPr id="4" name="Slide Number Placeholder 5"/>
          <p:cNvSpPr>
            <a:spLocks noGrp="1"/>
          </p:cNvSpPr>
          <p:nvPr>
            <p:ph type="sldNum" sz="quarter" idx="13"/>
          </p:nvPr>
        </p:nvSpPr>
        <p:spPr/>
        <p:txBody>
          <a:bodyPr/>
          <a:lstStyle>
            <a:lvl1pPr>
              <a:defRPr/>
            </a:lvl1pPr>
          </a:lstStyle>
          <a:p>
            <a:pPr>
              <a:defRPr/>
            </a:pPr>
            <a:fld id="{1DBE705C-6158-4AE5-AC0E-682EF9A022FE}" type="slidenum">
              <a:rPr lang="en-US"/>
              <a:pPr>
                <a:defRPr/>
              </a:pPr>
              <a:t>‹#›</a:t>
            </a:fld>
            <a:endParaRPr lang="en-US" dirty="0"/>
          </a:p>
        </p:txBody>
      </p:sp>
    </p:spTree>
    <p:extLst>
      <p:ext uri="{BB962C8B-B14F-4D97-AF65-F5344CB8AC3E}">
        <p14:creationId xmlns:p14="http://schemas.microsoft.com/office/powerpoint/2010/main" val="1114449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7321343-8979-453F-B805-65B60B899A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7893A47-BFA3-47F4-866A-583A8B05D1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5640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F9BC6D2-786A-4DA7-8FC0-3103F05DE6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04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AE4654-EFEE-46F8-9BC1-A9C265E212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578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695480D-585C-4D1F-B099-6977E19498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900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730DAAF-D16F-4A1A-9290-902AF5F145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16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C48FB-5363-4D6E-812F-410042D34CCE}"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72362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0C31A12-DE06-4FDC-84F2-5AC54B7E5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010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99B38-FD25-4C7F-AE64-992055C71F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4838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38C959-EF77-4826-AE3B-E261077529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5370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9A27D09-7763-487B-B835-DEBABCDC79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4544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6EF8AD-1B33-4246-9176-BF3FEE57AD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6387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8001000" cy="1470025"/>
          </a:xfrm>
        </p:spPr>
        <p:txBody>
          <a:bodyPr>
            <a:normAutofit/>
          </a:bodyPr>
          <a:lstStyle>
            <a:lvl1pPr>
              <a:defRPr sz="4200">
                <a:solidFill>
                  <a:srgbClr val="1D375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886200"/>
            <a:ext cx="6858000" cy="1752600"/>
          </a:xfrm>
        </p:spPr>
        <p:txBody>
          <a:bodyPr>
            <a:normAutofit/>
          </a:bodyPr>
          <a:lstStyle>
            <a:lvl1pPr marL="0" indent="0" algn="ctr">
              <a:buNone/>
              <a:defRPr sz="2400">
                <a:solidFill>
                  <a:srgbClr val="CC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1376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447800"/>
            <a:ext cx="8229600" cy="4377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115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116FAC"/>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0055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8097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079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0AE80-63D2-4A7D-9484-02BE1A70E72E}" type="datetime1">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2144217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0673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908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6260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531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923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039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AC3D59-F32A-4272-8619-6D50487F2C28}" type="datetime1">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22913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2AFF47-FF27-41B4-A09A-039F4A037474}" type="datetime1">
              <a:rPr lang="en-US" smtClean="0"/>
              <a:pPr/>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123926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0D792B-2B58-4B85-A8EE-C1D6437151DE}" type="datetime1">
              <a:rPr lang="en-US" smtClean="0"/>
              <a:pPr/>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1449136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38BE4-7349-4DAD-9F74-FEB8C4F3FE9A}" type="datetime1">
              <a:rPr lang="en-US" smtClean="0"/>
              <a:pPr/>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175427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8C72E1-CE5F-47F2-BFF6-5E58C062384A}" type="datetime1">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260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047EA8-A28C-43DD-A50E-E83A3401D74B}" type="datetime1">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0A61-A571-4B16-9EF2-8C6082E88ACD}" type="slidenum">
              <a:rPr lang="en-US" smtClean="0"/>
              <a:pPr/>
              <a:t>‹#›</a:t>
            </a:fld>
            <a:endParaRPr lang="en-US"/>
          </a:p>
        </p:txBody>
      </p:sp>
    </p:spTree>
    <p:extLst>
      <p:ext uri="{BB962C8B-B14F-4D97-AF65-F5344CB8AC3E}">
        <p14:creationId xmlns:p14="http://schemas.microsoft.com/office/powerpoint/2010/main" val="37277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11E0E-1089-4203-9CDC-A0E1667F798F}" type="datetime1">
              <a:rPr lang="en-US" smtClean="0"/>
              <a:pPr/>
              <a:t>9/12/2018</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D0A61-A571-4B16-9EF2-8C6082E88ACD}" type="slidenum">
              <a:rPr lang="en-US" smtClean="0"/>
              <a:pPr/>
              <a:t>‹#›</a:t>
            </a:fld>
            <a:endParaRPr lang="en-US"/>
          </a:p>
        </p:txBody>
      </p:sp>
    </p:spTree>
    <p:extLst>
      <p:ext uri="{BB962C8B-B14F-4D97-AF65-F5344CB8AC3E}">
        <p14:creationId xmlns:p14="http://schemas.microsoft.com/office/powerpoint/2010/main" val="128575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74C3BE2A-FB24-4D6A-8CE1-1766AC74A12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97139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descr="Newdea_PPT_Inside"/>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207963"/>
            <a:ext cx="9144000" cy="7065963"/>
          </a:xfrm>
          <a:prstGeom prst="rect">
            <a:avLst/>
          </a:prstGeom>
          <a:noFill/>
          <a:ln w="9525">
            <a:noFill/>
            <a:miter lim="800000"/>
            <a:headEnd/>
            <a:tailEnd/>
          </a:ln>
        </p:spPr>
      </p:pic>
      <p:sp>
        <p:nvSpPr>
          <p:cNvPr id="2051" name="Title Placeholder 1"/>
          <p:cNvSpPr>
            <a:spLocks noGrp="1"/>
          </p:cNvSpPr>
          <p:nvPr>
            <p:ph type="title"/>
          </p:nvPr>
        </p:nvSpPr>
        <p:spPr bwMode="auto">
          <a:xfrm>
            <a:off x="457200" y="76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Text Placeholder 2"/>
          <p:cNvSpPr>
            <a:spLocks noGrp="1"/>
          </p:cNvSpPr>
          <p:nvPr>
            <p:ph type="body" idx="1"/>
          </p:nvPr>
        </p:nvSpPr>
        <p:spPr bwMode="auto">
          <a:xfrm>
            <a:off x="457200" y="125285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fld id="{4FB77F7C-FA1F-44CF-AFF3-59E870349FD2}" type="slidenum">
              <a:rPr lang="en-US" smtClean="0"/>
              <a:pPr lvl="4"/>
              <a:t>‹#›</a:t>
            </a:fld>
            <a:endParaRPr lang="en-US"/>
          </a:p>
        </p:txBody>
      </p:sp>
      <p:sp>
        <p:nvSpPr>
          <p:cNvPr id="8" name="Footer Placeholder 4"/>
          <p:cNvSpPr txBox="1">
            <a:spLocks/>
          </p:cNvSpPr>
          <p:nvPr userDrawn="1"/>
        </p:nvSpPr>
        <p:spPr>
          <a:xfrm>
            <a:off x="0" y="6537325"/>
            <a:ext cx="1524000" cy="320675"/>
          </a:xfrm>
          <a:prstGeom prst="rect">
            <a:avLst/>
          </a:prstGeom>
        </p:spPr>
        <p:txBody>
          <a:bodyPr anchor="ctr"/>
          <a:lstStyle>
            <a:lvl1pPr algn="ctr">
              <a:defRPr sz="800">
                <a:solidFill>
                  <a:srgbClr val="6DD5FF"/>
                </a:solidFill>
                <a:latin typeface="Trebuchet MS" pitchFamily="34" charset="0"/>
              </a:defRPr>
            </a:lvl1pPr>
          </a:lstStyle>
          <a:p>
            <a:pPr algn="l">
              <a:defRPr/>
            </a:pPr>
            <a:r>
              <a:rPr lang="en-US" dirty="0"/>
              <a:t>©2014 Newdea, Inc. </a:t>
            </a:r>
          </a:p>
        </p:txBody>
      </p:sp>
      <p:sp>
        <p:nvSpPr>
          <p:cNvPr id="9" name="Slide Number Placeholder 5"/>
          <p:cNvSpPr txBox="1">
            <a:spLocks/>
          </p:cNvSpPr>
          <p:nvPr userDrawn="1"/>
        </p:nvSpPr>
        <p:spPr>
          <a:xfrm>
            <a:off x="8305800" y="6492875"/>
            <a:ext cx="838200" cy="365125"/>
          </a:xfrm>
          <a:prstGeom prst="rect">
            <a:avLst/>
          </a:prstGeom>
        </p:spPr>
        <p:txBody>
          <a:bodyPr anchor="ctr"/>
          <a:lstStyle>
            <a:lvl1pPr algn="r">
              <a:defRPr sz="1200">
                <a:solidFill>
                  <a:schemeClr val="tx1">
                    <a:tint val="75000"/>
                  </a:schemeClr>
                </a:solidFill>
              </a:defRPr>
            </a:lvl1pPr>
          </a:lstStyle>
          <a:p>
            <a:pPr>
              <a:defRPr/>
            </a:pPr>
            <a:fld id="{5E258C3C-EEBD-4FE9-BD91-8AFF00BC2E3A}" type="slidenum">
              <a:rPr lang="en-US" smtClean="0">
                <a:solidFill>
                  <a:prstClr val="white"/>
                </a:solidFill>
              </a:rPr>
              <a:pPr>
                <a:defRPr/>
              </a:pPr>
              <a:t>‹#›</a:t>
            </a:fld>
            <a:endParaRPr lang="en-US" dirty="0">
              <a:solidFill>
                <a:prstClr val="white"/>
              </a:solidFill>
            </a:endParaRPr>
          </a:p>
        </p:txBody>
      </p:sp>
      <p:pic>
        <p:nvPicPr>
          <p:cNvPr id="10" name="Picture 9" descr="PPD graphic.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130164" y="6372225"/>
            <a:ext cx="2280036" cy="385695"/>
          </a:xfrm>
          <a:prstGeom prst="rect">
            <a:avLst/>
          </a:prstGeom>
        </p:spPr>
      </p:pic>
    </p:spTree>
    <p:extLst>
      <p:ext uri="{BB962C8B-B14F-4D97-AF65-F5344CB8AC3E}">
        <p14:creationId xmlns:p14="http://schemas.microsoft.com/office/powerpoint/2010/main" val="2849356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3200" b="1" kern="1200">
          <a:solidFill>
            <a:srgbClr val="116FAC"/>
          </a:solidFill>
          <a:latin typeface="Trebuchet MS" pitchFamily="34" charset="0"/>
          <a:ea typeface="+mj-ea"/>
          <a:cs typeface="+mj-cs"/>
        </a:defRPr>
      </a:lvl1pPr>
      <a:lvl2pPr algn="ctr" rtl="0" eaLnBrk="0" fontAlgn="base" hangingPunct="0">
        <a:spcBef>
          <a:spcPct val="0"/>
        </a:spcBef>
        <a:spcAft>
          <a:spcPct val="0"/>
        </a:spcAft>
        <a:defRPr sz="3600" b="1">
          <a:solidFill>
            <a:srgbClr val="116FAC"/>
          </a:solidFill>
          <a:latin typeface="Trebuchet MS" pitchFamily="34" charset="0"/>
        </a:defRPr>
      </a:lvl2pPr>
      <a:lvl3pPr algn="ctr" rtl="0" eaLnBrk="0" fontAlgn="base" hangingPunct="0">
        <a:spcBef>
          <a:spcPct val="0"/>
        </a:spcBef>
        <a:spcAft>
          <a:spcPct val="0"/>
        </a:spcAft>
        <a:defRPr sz="3600" b="1">
          <a:solidFill>
            <a:srgbClr val="116FAC"/>
          </a:solidFill>
          <a:latin typeface="Trebuchet MS" pitchFamily="34" charset="0"/>
        </a:defRPr>
      </a:lvl3pPr>
      <a:lvl4pPr algn="ctr" rtl="0" eaLnBrk="0" fontAlgn="base" hangingPunct="0">
        <a:spcBef>
          <a:spcPct val="0"/>
        </a:spcBef>
        <a:spcAft>
          <a:spcPct val="0"/>
        </a:spcAft>
        <a:defRPr sz="3600" b="1">
          <a:solidFill>
            <a:srgbClr val="116FAC"/>
          </a:solidFill>
          <a:latin typeface="Trebuchet MS" pitchFamily="34" charset="0"/>
        </a:defRPr>
      </a:lvl4pPr>
      <a:lvl5pPr algn="ctr" rtl="0" eaLnBrk="0" fontAlgn="base" hangingPunct="0">
        <a:spcBef>
          <a:spcPct val="0"/>
        </a:spcBef>
        <a:spcAft>
          <a:spcPct val="0"/>
        </a:spcAft>
        <a:defRPr sz="3600" b="1">
          <a:solidFill>
            <a:srgbClr val="116FAC"/>
          </a:solidFill>
          <a:latin typeface="Trebuchet MS" pitchFamily="34" charset="0"/>
        </a:defRPr>
      </a:lvl5pPr>
      <a:lvl6pPr marL="457200" algn="ctr" rtl="0" fontAlgn="base">
        <a:spcBef>
          <a:spcPct val="0"/>
        </a:spcBef>
        <a:spcAft>
          <a:spcPct val="0"/>
        </a:spcAft>
        <a:defRPr sz="3600" b="1">
          <a:solidFill>
            <a:srgbClr val="116FAC"/>
          </a:solidFill>
          <a:latin typeface="Trebuchet MS" pitchFamily="34" charset="0"/>
        </a:defRPr>
      </a:lvl6pPr>
      <a:lvl7pPr marL="914400" algn="ctr" rtl="0" fontAlgn="base">
        <a:spcBef>
          <a:spcPct val="0"/>
        </a:spcBef>
        <a:spcAft>
          <a:spcPct val="0"/>
        </a:spcAft>
        <a:defRPr sz="3600" b="1">
          <a:solidFill>
            <a:srgbClr val="116FAC"/>
          </a:solidFill>
          <a:latin typeface="Trebuchet MS" pitchFamily="34" charset="0"/>
        </a:defRPr>
      </a:lvl7pPr>
      <a:lvl8pPr marL="1371600" algn="ctr" rtl="0" fontAlgn="base">
        <a:spcBef>
          <a:spcPct val="0"/>
        </a:spcBef>
        <a:spcAft>
          <a:spcPct val="0"/>
        </a:spcAft>
        <a:defRPr sz="3600" b="1">
          <a:solidFill>
            <a:srgbClr val="116FAC"/>
          </a:solidFill>
          <a:latin typeface="Trebuchet MS" pitchFamily="34" charset="0"/>
        </a:defRPr>
      </a:lvl8pPr>
      <a:lvl9pPr marL="1828800" algn="ctr" rtl="0" fontAlgn="base">
        <a:spcBef>
          <a:spcPct val="0"/>
        </a:spcBef>
        <a:spcAft>
          <a:spcPct val="0"/>
        </a:spcAft>
        <a:defRPr sz="3600" b="1">
          <a:solidFill>
            <a:srgbClr val="116FAC"/>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jpeg"/><Relationship Id="rId3" Type="http://schemas.openxmlformats.org/officeDocument/2006/relationships/notesSlide" Target="../notesSlides/notesSlide10.xml"/><Relationship Id="rId7" Type="http://schemas.openxmlformats.org/officeDocument/2006/relationships/image" Target="../media/image31.jpeg"/><Relationship Id="rId12" Type="http://schemas.openxmlformats.org/officeDocument/2006/relationships/hyperlink" Target="http://www.chem.gla.ac.uk/~louis/clusters/rh13.gif"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jpeg"/><Relationship Id="rId11" Type="http://schemas.openxmlformats.org/officeDocument/2006/relationships/image" Target="../media/image32.jpeg"/><Relationship Id="rId5" Type="http://schemas.openxmlformats.org/officeDocument/2006/relationships/image" Target="../media/image29.jpeg"/><Relationship Id="rId10" Type="http://schemas.openxmlformats.org/officeDocument/2006/relationships/hyperlink" Target="http://www.ari.uni-heidelberg.de/star2000/ARI_neuenheim_02.jpg" TargetMode="External"/><Relationship Id="rId4" Type="http://schemas.openxmlformats.org/officeDocument/2006/relationships/image" Target="../media/image28.jpeg"/><Relationship Id="rId9" Type="http://schemas.openxmlformats.org/officeDocument/2006/relationships/image" Target="../media/image27.wmf"/><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3.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www.google.com/url?sa=i&amp;rct=j&amp;q=&amp;esrc=s&amp;frm=1&amp;source=images&amp;cd=&amp;cad=rja&amp;docid=7l6iAIajHTXWyM&amp;tbnid=9_4iS9tQq4qkbM:&amp;ved=0CAUQjRw&amp;url=http://www.etmcambodia.com/viewarticles.php?articlesid=29&amp;ei=4iA3Ut_gHeLh4AO5s4CQDA&amp;bvm=bv.52164340,d.dmg&amp;psig=AFQjCNET07sVlEE-ysY0nUMGy4I1dxezqw&amp;ust=1379430982889730"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hyperlink" Target="http://rru.worldbank.org/Themes/PromotingReform/Communications/GeorgiaPublicTransport/Posters.aspx" TargetMode="External"/><Relationship Id="rId13" Type="http://schemas.openxmlformats.org/officeDocument/2006/relationships/image" Target="../media/image82.jpeg"/><Relationship Id="rId3" Type="http://schemas.openxmlformats.org/officeDocument/2006/relationships/image" Target="../media/image74.jpeg"/><Relationship Id="rId7" Type="http://schemas.openxmlformats.org/officeDocument/2006/relationships/image" Target="../media/image78.png"/><Relationship Id="rId12"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hyperlink" Target="http://www.info-hoteles.com/w3/images/mapas/argentina.gif" TargetMode="External"/><Relationship Id="rId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image" Target="../media/image75.jpeg"/><Relationship Id="rId9" Type="http://schemas.openxmlformats.org/officeDocument/2006/relationships/image" Target="../media/image79.png"/><Relationship Id="rId14" Type="http://schemas.openxmlformats.org/officeDocument/2006/relationships/image" Target="../media/image83.jpeg"/></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jpeg"/></Relationships>
</file>

<file path=ppt/slides/_rels/slide5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3.xml"/><Relationship Id="rId4" Type="http://schemas.openxmlformats.org/officeDocument/2006/relationships/image" Target="../media/image100.jpeg"/></Relationships>
</file>

<file path=ppt/slides/_rels/slide6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6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6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122.png"/><Relationship Id="rId7" Type="http://schemas.openxmlformats.org/officeDocument/2006/relationships/image" Target="../media/image125.jpeg"/><Relationship Id="rId12" Type="http://schemas.openxmlformats.org/officeDocument/2006/relationships/image" Target="../media/image130.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hyperlink" Target="http://www.facebook.com/publicprivatedialogue" TargetMode="External"/><Relationship Id="rId9" Type="http://schemas.openxmlformats.org/officeDocument/2006/relationships/image" Target="../media/image127.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533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 algn="ctr">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fontAlgn="base">
              <a:spcBef>
                <a:spcPct val="0"/>
              </a:spcBef>
              <a:spcAft>
                <a:spcPct val="0"/>
              </a:spcAft>
            </a:pPr>
            <a:r>
              <a:rPr lang="en-US" altLang="en-US" sz="5000">
                <a:solidFill>
                  <a:srgbClr val="000000"/>
                </a:solidFill>
                <a:latin typeface="Arial Black" pitchFamily="34" charset="0"/>
              </a:rPr>
              <a:t>P</a:t>
            </a:r>
            <a:r>
              <a:rPr lang="en-US" altLang="en-US" sz="5000">
                <a:solidFill>
                  <a:srgbClr val="DD5A00"/>
                </a:solidFill>
                <a:latin typeface="Arial Black" pitchFamily="34" charset="0"/>
              </a:rPr>
              <a:t>ublic-</a:t>
            </a:r>
            <a:r>
              <a:rPr lang="en-US" altLang="en-US" sz="5000">
                <a:solidFill>
                  <a:srgbClr val="000000"/>
                </a:solidFill>
                <a:latin typeface="Arial Black" pitchFamily="34" charset="0"/>
              </a:rPr>
              <a:t>P</a:t>
            </a:r>
            <a:r>
              <a:rPr lang="en-US" altLang="en-US" sz="5000">
                <a:solidFill>
                  <a:srgbClr val="DD5A00"/>
                </a:solidFill>
                <a:latin typeface="Arial Black" pitchFamily="34" charset="0"/>
              </a:rPr>
              <a:t>rivate</a:t>
            </a:r>
            <a:r>
              <a:rPr lang="en-US" altLang="en-US" sz="5000">
                <a:solidFill>
                  <a:srgbClr val="000000"/>
                </a:solidFill>
                <a:latin typeface="Arial Black" pitchFamily="34" charset="0"/>
              </a:rPr>
              <a:t> D</a:t>
            </a:r>
            <a:r>
              <a:rPr lang="en-US" altLang="en-US" sz="5000">
                <a:solidFill>
                  <a:srgbClr val="DD5A00"/>
                </a:solidFill>
                <a:latin typeface="Arial Black" pitchFamily="34" charset="0"/>
              </a:rPr>
              <a:t>ialogue</a:t>
            </a:r>
            <a:endParaRPr lang="en-US" altLang="en-US" sz="5000">
              <a:solidFill>
                <a:srgbClr val="000000"/>
              </a:solidFill>
            </a:endParaRPr>
          </a:p>
        </p:txBody>
      </p:sp>
      <p:sp>
        <p:nvSpPr>
          <p:cNvPr id="2053" name="Rectangle 5"/>
          <p:cNvSpPr>
            <a:spLocks noChangeArrowheads="1"/>
          </p:cNvSpPr>
          <p:nvPr/>
        </p:nvSpPr>
        <p:spPr bwMode="auto">
          <a:xfrm>
            <a:off x="0" y="1441450"/>
            <a:ext cx="9144000" cy="311150"/>
          </a:xfrm>
          <a:prstGeom prst="rect">
            <a:avLst/>
          </a:prstGeom>
          <a:solidFill>
            <a:srgbClr val="DD5A00"/>
          </a:solidFill>
          <a:ln>
            <a:noFill/>
          </a:ln>
          <a:extLst>
            <a:ext uri="{91240B29-F687-4F45-9708-019B960494DF}">
              <a14:hiddenLine xmlns:a14="http://schemas.microsoft.com/office/drawing/2010/main" w="7620" algn="ctr">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endParaRPr>
          </a:p>
        </p:txBody>
      </p:sp>
      <p:sp>
        <p:nvSpPr>
          <p:cNvPr id="10" name="Text Box 4"/>
          <p:cNvSpPr txBox="1">
            <a:spLocks noChangeArrowheads="1"/>
          </p:cNvSpPr>
          <p:nvPr/>
        </p:nvSpPr>
        <p:spPr bwMode="auto">
          <a:xfrm>
            <a:off x="3009900" y="4313872"/>
            <a:ext cx="3124200" cy="430887"/>
          </a:xfrm>
          <a:prstGeom prst="rect">
            <a:avLst/>
          </a:prstGeom>
          <a:noFill/>
          <a:ln w="9525">
            <a:noFill/>
            <a:miter lim="800000"/>
            <a:headEnd/>
            <a:tailEnd/>
          </a:ln>
        </p:spPr>
        <p:txBody>
          <a:bodyPr>
            <a:spAutoFit/>
          </a:bodyPr>
          <a:lstStyle/>
          <a:p>
            <a:pPr algn="ctr" eaLnBrk="0" hangingPunct="0"/>
            <a:r>
              <a:rPr lang="en-US" sz="1100" b="1" dirty="0">
                <a:latin typeface="+mj-lt"/>
              </a:rPr>
              <a:t>Benjamin Herzberg</a:t>
            </a:r>
          </a:p>
          <a:p>
            <a:pPr algn="ctr" eaLnBrk="0" hangingPunct="0"/>
            <a:r>
              <a:rPr lang="en-US" sz="1100" dirty="0">
                <a:latin typeface="+mj-lt"/>
              </a:rPr>
              <a:t>World Bank Group</a:t>
            </a:r>
          </a:p>
        </p:txBody>
      </p:sp>
      <p:sp>
        <p:nvSpPr>
          <p:cNvPr id="11" name="Text Box 4"/>
          <p:cNvSpPr txBox="1">
            <a:spLocks noChangeArrowheads="1"/>
          </p:cNvSpPr>
          <p:nvPr/>
        </p:nvSpPr>
        <p:spPr bwMode="auto">
          <a:xfrm>
            <a:off x="2019300" y="2778712"/>
            <a:ext cx="5105400" cy="2616101"/>
          </a:xfrm>
          <a:prstGeom prst="rect">
            <a:avLst/>
          </a:prstGeom>
          <a:noFill/>
          <a:ln w="9525">
            <a:noFill/>
            <a:miter lim="800000"/>
            <a:headEnd/>
            <a:tailEnd/>
          </a:ln>
        </p:spPr>
        <p:txBody>
          <a:bodyPr>
            <a:spAutoFit/>
          </a:bodyPr>
          <a:lstStyle/>
          <a:p>
            <a:pPr algn="ctr" eaLnBrk="0" hangingPunct="0"/>
            <a:r>
              <a:rPr lang="en-US" sz="2800" b="1" cap="all" dirty="0">
                <a:solidFill>
                  <a:srgbClr val="003366"/>
                </a:solidFill>
                <a:latin typeface="Arial" pitchFamily="34" charset="0"/>
                <a:cs typeface="Arial" pitchFamily="34" charset="0"/>
              </a:rPr>
              <a:t>What I know so far</a:t>
            </a:r>
          </a:p>
          <a:p>
            <a:pPr algn="ctr" eaLnBrk="0" hangingPunct="0"/>
            <a:endParaRPr lang="en-US" sz="2400" b="1" cap="all" dirty="0">
              <a:solidFill>
                <a:srgbClr val="003366"/>
              </a:solidFill>
              <a:latin typeface="Arial" pitchFamily="34" charset="0"/>
              <a:cs typeface="Arial" pitchFamily="34" charset="0"/>
            </a:endParaRPr>
          </a:p>
          <a:p>
            <a:pPr algn="ctr" eaLnBrk="0" hangingPunct="0"/>
            <a:r>
              <a:rPr lang="en-US" sz="1600" b="1" cap="all" dirty="0">
                <a:solidFill>
                  <a:srgbClr val="003366"/>
                </a:solidFill>
                <a:latin typeface="Arial" pitchFamily="34" charset="0"/>
                <a:cs typeface="Arial" pitchFamily="34" charset="0"/>
              </a:rPr>
              <a:t>(but you collectively know more)</a:t>
            </a:r>
          </a:p>
          <a:p>
            <a:pPr algn="ctr" eaLnBrk="0" hangingPunct="0"/>
            <a:endParaRPr lang="en-US" sz="1600" b="1" cap="all" dirty="0">
              <a:solidFill>
                <a:srgbClr val="003366"/>
              </a:solidFill>
              <a:latin typeface="Arial" pitchFamily="34" charset="0"/>
              <a:cs typeface="Arial" pitchFamily="34" charset="0"/>
            </a:endParaRPr>
          </a:p>
          <a:p>
            <a:pPr algn="ctr" eaLnBrk="0" hangingPunct="0"/>
            <a:endParaRPr lang="en-US" sz="1600" b="1" cap="all" dirty="0">
              <a:solidFill>
                <a:srgbClr val="003366"/>
              </a:solidFill>
              <a:latin typeface="Arial" pitchFamily="34" charset="0"/>
              <a:cs typeface="Arial" pitchFamily="34" charset="0"/>
            </a:endParaRPr>
          </a:p>
          <a:p>
            <a:pPr algn="ctr" eaLnBrk="0" hangingPunct="0"/>
            <a:endParaRPr lang="en-US" sz="1600" b="1" cap="all" dirty="0">
              <a:solidFill>
                <a:srgbClr val="003366"/>
              </a:solidFill>
              <a:latin typeface="Arial" pitchFamily="34" charset="0"/>
              <a:cs typeface="Arial" pitchFamily="34" charset="0"/>
            </a:endParaRPr>
          </a:p>
          <a:p>
            <a:pPr algn="ctr" eaLnBrk="0" hangingPunct="0"/>
            <a:endParaRPr lang="en-US" sz="1600" b="1" cap="all" dirty="0">
              <a:solidFill>
                <a:srgbClr val="003366"/>
              </a:solidFill>
              <a:latin typeface="Arial" pitchFamily="34" charset="0"/>
              <a:cs typeface="Arial" pitchFamily="34" charset="0"/>
            </a:endParaRPr>
          </a:p>
          <a:p>
            <a:pPr algn="ctr" eaLnBrk="0" hangingPunct="0"/>
            <a:endParaRPr lang="en-US" sz="1600" b="1" cap="all" dirty="0">
              <a:solidFill>
                <a:srgbClr val="003366"/>
              </a:solidFill>
              <a:latin typeface="Arial" pitchFamily="34" charset="0"/>
              <a:cs typeface="Arial" pitchFamily="34" charset="0"/>
            </a:endParaRPr>
          </a:p>
          <a:p>
            <a:pPr algn="ctr" eaLnBrk="0" hangingPunct="0"/>
            <a:r>
              <a:rPr lang="en-US" sz="1600" b="1" cap="all" dirty="0">
                <a:solidFill>
                  <a:srgbClr val="003366"/>
                </a:solidFill>
                <a:latin typeface="Arial" pitchFamily="34" charset="0"/>
                <a:cs typeface="Arial" pitchFamily="34" charset="0"/>
              </a:rPr>
              <a:t>WHATEVER WE ALL KNOW, IT’S HERE:</a:t>
            </a:r>
          </a:p>
        </p:txBody>
      </p:sp>
      <p:sp>
        <p:nvSpPr>
          <p:cNvPr id="2" name="Rectangle 1">
            <a:extLst>
              <a:ext uri="{FF2B5EF4-FFF2-40B4-BE49-F238E27FC236}">
                <a16:creationId xmlns:a16="http://schemas.microsoft.com/office/drawing/2014/main" id="{122AD2A8-1F36-4EC3-9899-B42ED29839D4}"/>
              </a:ext>
            </a:extLst>
          </p:cNvPr>
          <p:cNvSpPr/>
          <p:nvPr/>
        </p:nvSpPr>
        <p:spPr>
          <a:xfrm>
            <a:off x="762000" y="5506134"/>
            <a:ext cx="7391400" cy="646331"/>
          </a:xfrm>
          <a:prstGeom prst="rect">
            <a:avLst/>
          </a:prstGeom>
        </p:spPr>
        <p:txBody>
          <a:bodyPr wrap="square">
            <a:spAutoFit/>
          </a:bodyPr>
          <a:lstStyle/>
          <a:p>
            <a:pPr algn="r" fontAlgn="base">
              <a:spcBef>
                <a:spcPct val="0"/>
              </a:spcBef>
              <a:spcAft>
                <a:spcPct val="0"/>
              </a:spcAft>
            </a:pPr>
            <a:r>
              <a:rPr lang="en-US" altLang="en-US" sz="3600" b="1" dirty="0">
                <a:solidFill>
                  <a:srgbClr val="000000"/>
                </a:solidFill>
              </a:rPr>
              <a:t>www.publicprivatedialogue.org</a:t>
            </a:r>
            <a:endParaRPr lang="en-US" altLang="en-US" sz="4400" dirty="0">
              <a:solidFill>
                <a:srgbClr val="000000"/>
              </a:solidFill>
            </a:endParaRPr>
          </a:p>
        </p:txBody>
      </p:sp>
      <p:sp>
        <p:nvSpPr>
          <p:cNvPr id="3" name="Rectangle 2">
            <a:extLst>
              <a:ext uri="{FF2B5EF4-FFF2-40B4-BE49-F238E27FC236}">
                <a16:creationId xmlns:a16="http://schemas.microsoft.com/office/drawing/2014/main" id="{348ABA6D-A7AE-4EE0-928E-AC5DB3BD6F96}"/>
              </a:ext>
            </a:extLst>
          </p:cNvPr>
          <p:cNvSpPr/>
          <p:nvPr/>
        </p:nvSpPr>
        <p:spPr>
          <a:xfrm>
            <a:off x="2016369" y="1422984"/>
            <a:ext cx="6831742" cy="369332"/>
          </a:xfrm>
          <a:prstGeom prst="rect">
            <a:avLst/>
          </a:prstGeom>
        </p:spPr>
        <p:txBody>
          <a:bodyPr wrap="none">
            <a:spAutoFit/>
          </a:bodyPr>
          <a:lstStyle/>
          <a:p>
            <a:r>
              <a:rPr lang="en-US" b="1" cap="all" dirty="0">
                <a:solidFill>
                  <a:schemeClr val="bg1"/>
                </a:solidFill>
                <a:latin typeface="Arial" pitchFamily="34" charset="0"/>
                <a:cs typeface="Arial" pitchFamily="34" charset="0"/>
              </a:rPr>
              <a:t>SEPTEMBER 2018 - Serbia PPD KNOWLEDGE EXCHANGE </a:t>
            </a:r>
            <a:endParaRPr lang="en-US" dirty="0">
              <a:solidFill>
                <a:schemeClr val="bg1"/>
              </a:solidFill>
            </a:endParaRPr>
          </a:p>
        </p:txBody>
      </p:sp>
    </p:spTree>
    <p:extLst>
      <p:ext uri="{BB962C8B-B14F-4D97-AF65-F5344CB8AC3E}">
        <p14:creationId xmlns:p14="http://schemas.microsoft.com/office/powerpoint/2010/main" val="180498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I:  CONTEXTUAL DESIGN</a:t>
            </a:r>
            <a:br>
              <a:rPr lang="en-US" sz="2400" dirty="0"/>
            </a:br>
            <a:endParaRPr lang="en-US" sz="2400" dirty="0"/>
          </a:p>
        </p:txBody>
      </p:sp>
      <p:sp>
        <p:nvSpPr>
          <p:cNvPr id="3" name="Subtitle 2"/>
          <p:cNvSpPr>
            <a:spLocks noGrp="1"/>
          </p:cNvSpPr>
          <p:nvPr>
            <p:ph type="subTitle" idx="1"/>
          </p:nvPr>
        </p:nvSpPr>
        <p:spPr>
          <a:xfrm>
            <a:off x="1447800" y="2590800"/>
            <a:ext cx="6400800" cy="1752600"/>
          </a:xfrm>
        </p:spPr>
        <p:txBody>
          <a:bodyPr/>
          <a:lstStyle/>
          <a:p>
            <a:r>
              <a:rPr lang="en-US" sz="2400" i="1" dirty="0"/>
              <a:t>PPD can take several forms and can take place at various levels within different timeframes. </a:t>
            </a:r>
            <a:endParaRPr lang="en-US" sz="2400" dirty="0"/>
          </a:p>
          <a:p>
            <a:endParaRPr lang="en-US" dirty="0"/>
          </a:p>
        </p:txBody>
      </p:sp>
    </p:spTree>
    <p:extLst>
      <p:ext uri="{BB962C8B-B14F-4D97-AF65-F5344CB8AC3E}">
        <p14:creationId xmlns:p14="http://schemas.microsoft.com/office/powerpoint/2010/main" val="246919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1" y="304801"/>
            <a:ext cx="4749698" cy="369332"/>
          </a:xfrm>
          <a:prstGeom prst="rect">
            <a:avLst/>
          </a:prstGeom>
          <a:noFill/>
          <a:ln w="9525">
            <a:noFill/>
            <a:miter lim="800000"/>
            <a:headEnd/>
            <a:tailEnd/>
          </a:ln>
        </p:spPr>
        <p:txBody>
          <a:bodyPr wrap="none">
            <a:spAutoFit/>
          </a:bodyPr>
          <a:lstStyle/>
          <a:p>
            <a:pPr eaLnBrk="0" hangingPunct="0"/>
            <a:r>
              <a:rPr lang="en-US">
                <a:solidFill>
                  <a:schemeClr val="bg1"/>
                </a:solidFill>
                <a:latin typeface="Verdana" pitchFamily="34" charset="0"/>
              </a:rPr>
              <a:t>Typology of PPDs: 7 inter-locking types</a:t>
            </a:r>
          </a:p>
        </p:txBody>
      </p:sp>
      <p:sp>
        <p:nvSpPr>
          <p:cNvPr id="46" name="TextBox 45"/>
          <p:cNvSpPr txBox="1"/>
          <p:nvPr/>
        </p:nvSpPr>
        <p:spPr>
          <a:xfrm>
            <a:off x="-18689" y="1600205"/>
            <a:ext cx="3336234" cy="4247317"/>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itchFamily="34" charset="0"/>
              </a:rPr>
              <a:t>National</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itchFamily="34" charset="0"/>
              </a:rPr>
              <a:t>Economy-wide</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itchFamily="34" charset="0"/>
              </a:rPr>
              <a:t>Permanent institution</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itchFamily="34" charset="0"/>
              </a:rPr>
              <a:t>Public-driven</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itchFamily="34" charset="0"/>
              </a:rPr>
              <a:t>3rd party brokerage/support</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itchFamily="34" charset="0"/>
              </a:rPr>
              <a:t>General orientations/ Many goals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itchFamily="34" charset="0"/>
              </a:rPr>
              <a:t>Many actors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7" name="TextBox 46"/>
          <p:cNvSpPr txBox="1"/>
          <p:nvPr/>
        </p:nvSpPr>
        <p:spPr>
          <a:xfrm>
            <a:off x="6050868" y="1600200"/>
            <a:ext cx="3076483" cy="39703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Local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Sector-specific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Temporary initiative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Private-driven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Locally driven/sustained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Specific changes / Specific goal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Few actors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48" name="Rectangle 47"/>
          <p:cNvSpPr/>
          <p:nvPr/>
        </p:nvSpPr>
        <p:spPr>
          <a:xfrm>
            <a:off x="3344008" y="1702776"/>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Area</a:t>
            </a:r>
          </a:p>
        </p:txBody>
      </p:sp>
      <p:cxnSp>
        <p:nvCxnSpPr>
          <p:cNvPr id="49" name="Straight Connector 48"/>
          <p:cNvCxnSpPr/>
          <p:nvPr/>
        </p:nvCxnSpPr>
        <p:spPr>
          <a:xfrm rot="5400000">
            <a:off x="1507210" y="3429003"/>
            <a:ext cx="3657600" cy="1588"/>
          </a:xfrm>
          <a:prstGeom prst="line">
            <a:avLst/>
          </a:prstGeom>
          <a:noFill/>
          <a:ln w="19050" cap="flat" cmpd="sng" algn="ctr">
            <a:solidFill>
              <a:sysClr val="windowText" lastClr="000000"/>
            </a:solidFill>
            <a:prstDash val="solid"/>
          </a:ln>
          <a:effectLst/>
        </p:spPr>
      </p:cxnSp>
      <p:cxnSp>
        <p:nvCxnSpPr>
          <p:cNvPr id="50" name="Straight Connector 49"/>
          <p:cNvCxnSpPr/>
          <p:nvPr/>
        </p:nvCxnSpPr>
        <p:spPr>
          <a:xfrm rot="5400000">
            <a:off x="4276786" y="3428209"/>
            <a:ext cx="3657600" cy="1588"/>
          </a:xfrm>
          <a:prstGeom prst="line">
            <a:avLst/>
          </a:prstGeom>
          <a:noFill/>
          <a:ln w="19050" cap="flat" cmpd="sng" algn="ctr">
            <a:solidFill>
              <a:sysClr val="windowText" lastClr="000000"/>
            </a:solidFill>
            <a:prstDash val="solid"/>
          </a:ln>
          <a:effectLst/>
        </p:spPr>
      </p:cxnSp>
      <p:sp>
        <p:nvSpPr>
          <p:cNvPr id="51" name="Rectangle 50"/>
          <p:cNvSpPr/>
          <p:nvPr/>
        </p:nvSpPr>
        <p:spPr>
          <a:xfrm>
            <a:off x="3344008" y="2286000"/>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Scope</a:t>
            </a:r>
          </a:p>
        </p:txBody>
      </p:sp>
      <p:sp>
        <p:nvSpPr>
          <p:cNvPr id="53" name="Rectangle 52"/>
          <p:cNvSpPr/>
          <p:nvPr/>
        </p:nvSpPr>
        <p:spPr>
          <a:xfrm>
            <a:off x="3352801" y="2786367"/>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Institutionalization</a:t>
            </a:r>
          </a:p>
        </p:txBody>
      </p:sp>
      <p:sp>
        <p:nvSpPr>
          <p:cNvPr id="55" name="Rectangle 54"/>
          <p:cNvSpPr/>
          <p:nvPr/>
        </p:nvSpPr>
        <p:spPr>
          <a:xfrm>
            <a:off x="3344008" y="3319767"/>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Leadership</a:t>
            </a:r>
          </a:p>
        </p:txBody>
      </p:sp>
      <p:sp>
        <p:nvSpPr>
          <p:cNvPr id="57" name="Rectangle 56"/>
          <p:cNvSpPr/>
          <p:nvPr/>
        </p:nvSpPr>
        <p:spPr>
          <a:xfrm>
            <a:off x="3352801" y="3853167"/>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Ownership</a:t>
            </a:r>
          </a:p>
        </p:txBody>
      </p:sp>
      <p:sp>
        <p:nvSpPr>
          <p:cNvPr id="59" name="Rectangle 58"/>
          <p:cNvSpPr/>
          <p:nvPr/>
        </p:nvSpPr>
        <p:spPr>
          <a:xfrm>
            <a:off x="3352801" y="4386567"/>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Focus</a:t>
            </a:r>
          </a:p>
        </p:txBody>
      </p:sp>
      <p:sp>
        <p:nvSpPr>
          <p:cNvPr id="61" name="Rectangle 60"/>
          <p:cNvSpPr/>
          <p:nvPr/>
        </p:nvSpPr>
        <p:spPr>
          <a:xfrm>
            <a:off x="3352801" y="4919967"/>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Participation</a:t>
            </a:r>
          </a:p>
        </p:txBody>
      </p:sp>
      <p:sp>
        <p:nvSpPr>
          <p:cNvPr id="64" name="TextBox 4"/>
          <p:cNvSpPr txBox="1">
            <a:spLocks noChangeArrowheads="1"/>
          </p:cNvSpPr>
          <p:nvPr/>
        </p:nvSpPr>
        <p:spPr bwMode="auto">
          <a:xfrm>
            <a:off x="914405" y="6506290"/>
            <a:ext cx="3225005" cy="261610"/>
          </a:xfrm>
          <a:prstGeom prst="rect">
            <a:avLst/>
          </a:prstGeom>
          <a:noFill/>
          <a:ln w="9525">
            <a:noFill/>
            <a:miter lim="800000"/>
            <a:headEnd/>
            <a:tailEnd/>
          </a:ln>
        </p:spPr>
        <p:txBody>
          <a:bodyPr wrap="square">
            <a:spAutoFit/>
          </a:bodyPr>
          <a:lstStyle/>
          <a:p>
            <a:pPr eaLnBrk="0" hangingPunct="0"/>
            <a:r>
              <a:rPr lang="en-US" sz="1100" i="1" dirty="0">
                <a:solidFill>
                  <a:schemeClr val="bg1">
                    <a:lumMod val="75000"/>
                  </a:schemeClr>
                </a:solidFill>
                <a:latin typeface="Calibri" pitchFamily="34" charset="0"/>
              </a:rPr>
              <a:t>Herzberg , World bank Group, 2013</a:t>
            </a:r>
          </a:p>
        </p:txBody>
      </p:sp>
      <p:sp>
        <p:nvSpPr>
          <p:cNvPr id="15" name="Title 1"/>
          <p:cNvSpPr txBox="1">
            <a:spLocks/>
          </p:cNvSpPr>
          <p:nvPr/>
        </p:nvSpPr>
        <p:spPr bwMode="auto">
          <a:xfrm>
            <a:off x="597095" y="304800"/>
            <a:ext cx="2209259" cy="400110"/>
          </a:xfrm>
          <a:prstGeom prst="rect">
            <a:avLst/>
          </a:prstGeom>
          <a:noFill/>
          <a:ln w="9525" algn="ctr">
            <a:noFill/>
            <a:miter lim="800000"/>
            <a:headEnd/>
            <a:tailEnd/>
          </a:ln>
        </p:spPr>
        <p:txBody>
          <a:bodyPr wrap="none">
            <a:spAutoFit/>
          </a:bodyPr>
          <a:lstStyle>
            <a:defPPr>
              <a:defRPr lang="en-US"/>
            </a:defPPr>
            <a:lvl1pPr eaLnBrk="0" hangingPunct="0">
              <a:defRPr sz="2000" b="1" cap="all">
                <a:solidFill>
                  <a:schemeClr val="tx2"/>
                </a:solidFill>
                <a:latin typeface="Arial" pitchFamily="34" charset="0"/>
              </a:defRPr>
            </a:lvl1pPr>
          </a:lstStyle>
          <a:p>
            <a:r>
              <a:rPr lang="en-US" dirty="0"/>
              <a:t>PPD Typology</a:t>
            </a:r>
          </a:p>
        </p:txBody>
      </p:sp>
      <p:sp>
        <p:nvSpPr>
          <p:cNvPr id="16" name="Slide Number Placeholder 2"/>
          <p:cNvSpPr txBox="1">
            <a:spLocks/>
          </p:cNvSpPr>
          <p:nvPr/>
        </p:nvSpPr>
        <p:spPr>
          <a:xfrm>
            <a:off x="6934200" y="6629407"/>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pitchFamily="18" charset="0"/>
                <a:ea typeface="+mn-ea"/>
                <a:cs typeface="Arial" pitchFamily="34" charset="0"/>
              </a:defRPr>
            </a:lvl5pPr>
            <a:lvl6pPr marL="2286000" algn="l" defTabSz="914400" rtl="0" eaLnBrk="1" latinLnBrk="0" hangingPunct="1">
              <a:defRPr sz="2400" kern="1200">
                <a:solidFill>
                  <a:schemeClr val="tx1"/>
                </a:solidFill>
                <a:latin typeface="Times" pitchFamily="18" charset="0"/>
                <a:ea typeface="+mn-ea"/>
                <a:cs typeface="Arial" pitchFamily="34" charset="0"/>
              </a:defRPr>
            </a:lvl6pPr>
            <a:lvl7pPr marL="2743200" algn="l" defTabSz="914400" rtl="0" eaLnBrk="1" latinLnBrk="0" hangingPunct="1">
              <a:defRPr sz="2400" kern="1200">
                <a:solidFill>
                  <a:schemeClr val="tx1"/>
                </a:solidFill>
                <a:latin typeface="Times" pitchFamily="18" charset="0"/>
                <a:ea typeface="+mn-ea"/>
                <a:cs typeface="Arial" pitchFamily="34" charset="0"/>
              </a:defRPr>
            </a:lvl7pPr>
            <a:lvl8pPr marL="3200400" algn="l" defTabSz="914400" rtl="0" eaLnBrk="1" latinLnBrk="0" hangingPunct="1">
              <a:defRPr sz="2400" kern="1200">
                <a:solidFill>
                  <a:schemeClr val="tx1"/>
                </a:solidFill>
                <a:latin typeface="Times" pitchFamily="18" charset="0"/>
                <a:ea typeface="+mn-ea"/>
                <a:cs typeface="Arial" pitchFamily="34" charset="0"/>
              </a:defRPr>
            </a:lvl8pPr>
            <a:lvl9pPr marL="3657600" algn="l" defTabSz="914400" rtl="0" eaLnBrk="1" latinLnBrk="0" hangingPunct="1">
              <a:defRPr sz="2400" kern="1200">
                <a:solidFill>
                  <a:schemeClr val="tx1"/>
                </a:solidFill>
                <a:latin typeface="Times" pitchFamily="18" charset="0"/>
                <a:ea typeface="+mn-ea"/>
                <a:cs typeface="Arial" pitchFamily="34" charset="0"/>
              </a:defRPr>
            </a:lvl9pPr>
          </a:lstStyle>
          <a:p>
            <a:pPr algn="r"/>
            <a:fld id="{C33252D7-2934-4881-8009-28A5E7AFBF04}" type="slidenum">
              <a:rPr lang="en-US" sz="1200" smtClean="0">
                <a:solidFill>
                  <a:prstClr val="black">
                    <a:tint val="75000"/>
                  </a:prstClr>
                </a:solidFill>
                <a:latin typeface="Calibri"/>
                <a:cs typeface="+mn-cs"/>
              </a:rPr>
              <a:pPr algn="r"/>
              <a:t>11</a:t>
            </a:fld>
            <a:endParaRPr lang="en-US" sz="1200">
              <a:solidFill>
                <a:prstClr val="black">
                  <a:tint val="75000"/>
                </a:prstClr>
              </a:solidFill>
              <a:latin typeface="Calibri"/>
              <a:cs typeface="+mn-cs"/>
            </a:endParaRPr>
          </a:p>
        </p:txBody>
      </p:sp>
    </p:spTree>
    <p:extLst>
      <p:ext uri="{BB962C8B-B14F-4D97-AF65-F5344CB8AC3E}">
        <p14:creationId xmlns:p14="http://schemas.microsoft.com/office/powerpoint/2010/main" val="186189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1" y="304801"/>
            <a:ext cx="4749698" cy="369332"/>
          </a:xfrm>
          <a:prstGeom prst="rect">
            <a:avLst/>
          </a:prstGeom>
          <a:noFill/>
          <a:ln w="9525">
            <a:noFill/>
            <a:miter lim="800000"/>
            <a:headEnd/>
            <a:tailEnd/>
          </a:ln>
        </p:spPr>
        <p:txBody>
          <a:bodyPr wrap="none">
            <a:spAutoFit/>
          </a:bodyPr>
          <a:lstStyle/>
          <a:p>
            <a:pPr eaLnBrk="0" hangingPunct="0"/>
            <a:r>
              <a:rPr lang="en-US">
                <a:solidFill>
                  <a:schemeClr val="bg1"/>
                </a:solidFill>
                <a:latin typeface="Verdana" pitchFamily="34" charset="0"/>
              </a:rPr>
              <a:t>Typology of PPDs: 7 inter-locking types</a:t>
            </a:r>
          </a:p>
        </p:txBody>
      </p:sp>
      <p:sp>
        <p:nvSpPr>
          <p:cNvPr id="46" name="TextBox 45"/>
          <p:cNvSpPr txBox="1"/>
          <p:nvPr/>
        </p:nvSpPr>
        <p:spPr>
          <a:xfrm>
            <a:off x="-18689" y="1600205"/>
            <a:ext cx="3336234" cy="4247317"/>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National</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Economy-wide</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Permanent institution</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Public-driven</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3rd party brokerage/support</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General orientations/ Many goals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Many actors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47" name="TextBox 46"/>
          <p:cNvSpPr txBox="1"/>
          <p:nvPr/>
        </p:nvSpPr>
        <p:spPr>
          <a:xfrm>
            <a:off x="6050868" y="1600200"/>
            <a:ext cx="3076483" cy="39703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Local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Sector-specific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Temporary initiative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Private-driven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Locally driven/sustained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Specific changes / Specific goal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itchFamily="34" charset="0"/>
              </a:rPr>
              <a:t>Few actors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ndParaRPr>
          </a:p>
        </p:txBody>
      </p:sp>
      <p:sp>
        <p:nvSpPr>
          <p:cNvPr id="48" name="Rectangle 47"/>
          <p:cNvSpPr/>
          <p:nvPr/>
        </p:nvSpPr>
        <p:spPr>
          <a:xfrm>
            <a:off x="3344008" y="1702776"/>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Area</a:t>
            </a:r>
          </a:p>
        </p:txBody>
      </p:sp>
      <p:cxnSp>
        <p:nvCxnSpPr>
          <p:cNvPr id="49" name="Straight Connector 48"/>
          <p:cNvCxnSpPr/>
          <p:nvPr/>
        </p:nvCxnSpPr>
        <p:spPr>
          <a:xfrm rot="5400000">
            <a:off x="1507210" y="3429003"/>
            <a:ext cx="3657600" cy="1588"/>
          </a:xfrm>
          <a:prstGeom prst="line">
            <a:avLst/>
          </a:prstGeom>
          <a:noFill/>
          <a:ln w="19050" cap="flat" cmpd="sng" algn="ctr">
            <a:solidFill>
              <a:sysClr val="windowText" lastClr="000000"/>
            </a:solidFill>
            <a:prstDash val="solid"/>
          </a:ln>
          <a:effectLst/>
        </p:spPr>
      </p:cxnSp>
      <p:cxnSp>
        <p:nvCxnSpPr>
          <p:cNvPr id="50" name="Straight Connector 49"/>
          <p:cNvCxnSpPr/>
          <p:nvPr/>
        </p:nvCxnSpPr>
        <p:spPr>
          <a:xfrm rot="5400000">
            <a:off x="4276786" y="3428209"/>
            <a:ext cx="3657600" cy="1588"/>
          </a:xfrm>
          <a:prstGeom prst="line">
            <a:avLst/>
          </a:prstGeom>
          <a:noFill/>
          <a:ln w="19050" cap="flat" cmpd="sng" algn="ctr">
            <a:solidFill>
              <a:sysClr val="windowText" lastClr="000000"/>
            </a:solidFill>
            <a:prstDash val="solid"/>
          </a:ln>
          <a:effectLst/>
        </p:spPr>
      </p:cxnSp>
      <p:sp>
        <p:nvSpPr>
          <p:cNvPr id="51" name="Rectangle 50"/>
          <p:cNvSpPr/>
          <p:nvPr/>
        </p:nvSpPr>
        <p:spPr>
          <a:xfrm>
            <a:off x="3344008" y="2286000"/>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Scope</a:t>
            </a:r>
          </a:p>
        </p:txBody>
      </p:sp>
      <p:cxnSp>
        <p:nvCxnSpPr>
          <p:cNvPr id="52" name="Straight Connector 51"/>
          <p:cNvCxnSpPr/>
          <p:nvPr/>
        </p:nvCxnSpPr>
        <p:spPr>
          <a:xfrm rot="5400000">
            <a:off x="5106194" y="1828007"/>
            <a:ext cx="304800" cy="1588"/>
          </a:xfrm>
          <a:prstGeom prst="line">
            <a:avLst/>
          </a:prstGeom>
          <a:noFill/>
          <a:ln w="34925" cap="flat" cmpd="sng" algn="ctr">
            <a:solidFill>
              <a:sysClr val="windowText" lastClr="000000"/>
            </a:solidFill>
            <a:prstDash val="solid"/>
          </a:ln>
          <a:effectLst>
            <a:outerShdw blurRad="50800" dist="38100" dir="2700000" algn="tl" rotWithShape="0">
              <a:prstClr val="black">
                <a:alpha val="40000"/>
              </a:prstClr>
            </a:outerShdw>
          </a:effectLst>
        </p:spPr>
      </p:cxnSp>
      <p:sp>
        <p:nvSpPr>
          <p:cNvPr id="53" name="Rectangle 52"/>
          <p:cNvSpPr/>
          <p:nvPr/>
        </p:nvSpPr>
        <p:spPr>
          <a:xfrm>
            <a:off x="3352801" y="2786367"/>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Institutionalization</a:t>
            </a:r>
          </a:p>
        </p:txBody>
      </p:sp>
      <p:cxnSp>
        <p:nvCxnSpPr>
          <p:cNvPr id="54" name="Straight Connector 53"/>
          <p:cNvCxnSpPr/>
          <p:nvPr/>
        </p:nvCxnSpPr>
        <p:spPr>
          <a:xfrm rot="5400000">
            <a:off x="4342606" y="2894809"/>
            <a:ext cx="304800" cy="1588"/>
          </a:xfrm>
          <a:prstGeom prst="line">
            <a:avLst/>
          </a:prstGeom>
          <a:noFill/>
          <a:ln w="34925" cap="flat" cmpd="sng" algn="ctr">
            <a:solidFill>
              <a:sysClr val="windowText" lastClr="000000"/>
            </a:solidFill>
            <a:prstDash val="solid"/>
          </a:ln>
          <a:effectLst>
            <a:outerShdw blurRad="50800" dist="38100" dir="2700000" algn="tl" rotWithShape="0">
              <a:prstClr val="black">
                <a:alpha val="40000"/>
              </a:prstClr>
            </a:outerShdw>
          </a:effectLst>
        </p:spPr>
      </p:cxnSp>
      <p:sp>
        <p:nvSpPr>
          <p:cNvPr id="55" name="Rectangle 54"/>
          <p:cNvSpPr/>
          <p:nvPr/>
        </p:nvSpPr>
        <p:spPr>
          <a:xfrm>
            <a:off x="3344008" y="3319767"/>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Leadership</a:t>
            </a:r>
          </a:p>
        </p:txBody>
      </p:sp>
      <p:cxnSp>
        <p:nvCxnSpPr>
          <p:cNvPr id="56" name="Straight Connector 55"/>
          <p:cNvCxnSpPr/>
          <p:nvPr/>
        </p:nvCxnSpPr>
        <p:spPr>
          <a:xfrm rot="5400000">
            <a:off x="3582194" y="3428209"/>
            <a:ext cx="304800" cy="1588"/>
          </a:xfrm>
          <a:prstGeom prst="line">
            <a:avLst/>
          </a:prstGeom>
          <a:noFill/>
          <a:ln w="34925" cap="flat" cmpd="sng" algn="ctr">
            <a:solidFill>
              <a:sysClr val="windowText" lastClr="000000"/>
            </a:solidFill>
            <a:prstDash val="solid"/>
          </a:ln>
          <a:effectLst>
            <a:outerShdw blurRad="50800" dist="38100" dir="2700000" algn="tl" rotWithShape="0">
              <a:prstClr val="black">
                <a:alpha val="40000"/>
              </a:prstClr>
            </a:outerShdw>
          </a:effectLst>
        </p:spPr>
      </p:cxnSp>
      <p:sp>
        <p:nvSpPr>
          <p:cNvPr id="57" name="Rectangle 56"/>
          <p:cNvSpPr/>
          <p:nvPr/>
        </p:nvSpPr>
        <p:spPr>
          <a:xfrm>
            <a:off x="3352801" y="3853167"/>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Ownership</a:t>
            </a:r>
          </a:p>
        </p:txBody>
      </p:sp>
      <p:cxnSp>
        <p:nvCxnSpPr>
          <p:cNvPr id="58" name="Straight Connector 57"/>
          <p:cNvCxnSpPr/>
          <p:nvPr/>
        </p:nvCxnSpPr>
        <p:spPr>
          <a:xfrm rot="5400000">
            <a:off x="5561806" y="3961606"/>
            <a:ext cx="304800" cy="1588"/>
          </a:xfrm>
          <a:prstGeom prst="line">
            <a:avLst/>
          </a:prstGeom>
          <a:noFill/>
          <a:ln w="34925" cap="flat" cmpd="sng" algn="ctr">
            <a:solidFill>
              <a:sysClr val="windowText" lastClr="000000"/>
            </a:solidFill>
            <a:prstDash val="solid"/>
          </a:ln>
          <a:effectLst>
            <a:outerShdw blurRad="50800" dist="38100" dir="2700000" algn="tl" rotWithShape="0">
              <a:prstClr val="black">
                <a:alpha val="40000"/>
              </a:prstClr>
            </a:outerShdw>
          </a:effectLst>
        </p:spPr>
      </p:cxnSp>
      <p:sp>
        <p:nvSpPr>
          <p:cNvPr id="59" name="Rectangle 58"/>
          <p:cNvSpPr/>
          <p:nvPr/>
        </p:nvSpPr>
        <p:spPr>
          <a:xfrm>
            <a:off x="3352801" y="4386567"/>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Focus</a:t>
            </a:r>
          </a:p>
        </p:txBody>
      </p:sp>
      <p:cxnSp>
        <p:nvCxnSpPr>
          <p:cNvPr id="60" name="Straight Connector 59"/>
          <p:cNvCxnSpPr/>
          <p:nvPr/>
        </p:nvCxnSpPr>
        <p:spPr>
          <a:xfrm rot="5400000">
            <a:off x="3582194" y="4495009"/>
            <a:ext cx="304800" cy="1588"/>
          </a:xfrm>
          <a:prstGeom prst="line">
            <a:avLst/>
          </a:prstGeom>
          <a:noFill/>
          <a:ln w="34925" cap="flat" cmpd="sng" algn="ctr">
            <a:solidFill>
              <a:sysClr val="windowText" lastClr="000000"/>
            </a:solidFill>
            <a:prstDash val="solid"/>
          </a:ln>
          <a:effectLst>
            <a:outerShdw blurRad="50800" dist="38100" dir="2700000" algn="tl" rotWithShape="0">
              <a:prstClr val="black">
                <a:alpha val="40000"/>
              </a:prstClr>
            </a:outerShdw>
          </a:effectLst>
        </p:spPr>
      </p:cxnSp>
      <p:sp>
        <p:nvSpPr>
          <p:cNvPr id="61" name="Rectangle 60"/>
          <p:cNvSpPr/>
          <p:nvPr/>
        </p:nvSpPr>
        <p:spPr>
          <a:xfrm>
            <a:off x="3352801" y="4919967"/>
            <a:ext cx="2751992" cy="202224"/>
          </a:xfrm>
          <a:prstGeom prst="rect">
            <a:avLst/>
          </a:prstGeom>
          <a:gradFill flip="none" rotWithShape="1">
            <a:gsLst>
              <a:gs pos="100000">
                <a:srgbClr val="1F497D">
                  <a:lumMod val="75000"/>
                </a:srgbClr>
              </a:gs>
              <a:gs pos="0">
                <a:srgbClr val="1F497D">
                  <a:lumMod val="60000"/>
                  <a:lumOff val="40000"/>
                </a:srgbClr>
              </a:gs>
              <a:gs pos="50000">
                <a:srgbClr val="4F81BD">
                  <a:tint val="44500"/>
                  <a:satMod val="160000"/>
                </a:srgbClr>
              </a:gs>
              <a:gs pos="100000">
                <a:srgbClr val="4F81BD">
                  <a:tint val="23500"/>
                  <a:satMod val="160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 lastClr="FFFFFF"/>
                </a:solidFill>
                <a:effectLst/>
                <a:uLnTx/>
                <a:uFillTx/>
                <a:latin typeface="Calibri"/>
                <a:ea typeface="+mn-ea"/>
                <a:cs typeface="+mn-cs"/>
              </a:rPr>
              <a:t>Participation</a:t>
            </a:r>
          </a:p>
        </p:txBody>
      </p:sp>
      <p:cxnSp>
        <p:nvCxnSpPr>
          <p:cNvPr id="62" name="Straight Connector 61"/>
          <p:cNvCxnSpPr/>
          <p:nvPr/>
        </p:nvCxnSpPr>
        <p:spPr>
          <a:xfrm rot="5400000">
            <a:off x="5714206" y="5028409"/>
            <a:ext cx="304800" cy="1588"/>
          </a:xfrm>
          <a:prstGeom prst="line">
            <a:avLst/>
          </a:prstGeom>
          <a:noFill/>
          <a:ln w="34925" cap="flat" cmpd="sng" algn="ctr">
            <a:solidFill>
              <a:sysClr val="windowText" lastClr="000000"/>
            </a:solidFill>
            <a:prstDash val="solid"/>
          </a:ln>
          <a:effectLst>
            <a:outerShdw blurRad="50800" dist="38100" dir="2700000" algn="tl" rotWithShape="0">
              <a:prstClr val="black">
                <a:alpha val="40000"/>
              </a:prstClr>
            </a:outerShdw>
          </a:effectLst>
        </p:spPr>
      </p:cxnSp>
      <p:cxnSp>
        <p:nvCxnSpPr>
          <p:cNvPr id="63" name="Straight Connector 62"/>
          <p:cNvCxnSpPr/>
          <p:nvPr/>
        </p:nvCxnSpPr>
        <p:spPr>
          <a:xfrm rot="5400000">
            <a:off x="3582194" y="2396577"/>
            <a:ext cx="304800" cy="1588"/>
          </a:xfrm>
          <a:prstGeom prst="line">
            <a:avLst/>
          </a:prstGeom>
          <a:noFill/>
          <a:ln w="34925" cap="flat" cmpd="sng" algn="ctr">
            <a:solidFill>
              <a:sysClr val="windowText" lastClr="000000"/>
            </a:solidFill>
            <a:prstDash val="solid"/>
          </a:ln>
          <a:effectLst>
            <a:outerShdw blurRad="50800" dist="38100" dir="2700000" algn="tl" rotWithShape="0">
              <a:prstClr val="black">
                <a:alpha val="40000"/>
              </a:prstClr>
            </a:outerShdw>
          </a:effectLst>
        </p:spPr>
      </p:cxnSp>
      <p:sp>
        <p:nvSpPr>
          <p:cNvPr id="22" name="Title 1"/>
          <p:cNvSpPr txBox="1">
            <a:spLocks/>
          </p:cNvSpPr>
          <p:nvPr/>
        </p:nvSpPr>
        <p:spPr bwMode="auto">
          <a:xfrm>
            <a:off x="597090" y="304808"/>
            <a:ext cx="3974910" cy="10626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3600" b="1">
                <a:solidFill>
                  <a:schemeClr val="tx1"/>
                </a:solidFill>
                <a:latin typeface="Arial" pitchFamily="-65" charset="0"/>
                <a:ea typeface="ＭＳ Ｐゴシック" pitchFamily="-65" charset="-128"/>
                <a:cs typeface="ＭＳ Ｐゴシック" pitchFamily="-65" charset="-128"/>
              </a:defRPr>
            </a:lvl2pPr>
            <a:lvl3pPr algn="l" defTabSz="457200" rtl="0" eaLnBrk="1" fontAlgn="base" hangingPunct="1">
              <a:spcBef>
                <a:spcPct val="0"/>
              </a:spcBef>
              <a:spcAft>
                <a:spcPct val="0"/>
              </a:spcAft>
              <a:defRPr sz="3600" b="1">
                <a:solidFill>
                  <a:schemeClr val="tx1"/>
                </a:solidFill>
                <a:latin typeface="Arial" pitchFamily="-65" charset="0"/>
                <a:ea typeface="ＭＳ Ｐゴシック" pitchFamily="-65" charset="-128"/>
                <a:cs typeface="ＭＳ Ｐゴシック" pitchFamily="-65" charset="-128"/>
              </a:defRPr>
            </a:lvl3pPr>
            <a:lvl4pPr algn="l" defTabSz="457200" rtl="0" eaLnBrk="1" fontAlgn="base" hangingPunct="1">
              <a:spcBef>
                <a:spcPct val="0"/>
              </a:spcBef>
              <a:spcAft>
                <a:spcPct val="0"/>
              </a:spcAft>
              <a:defRPr sz="3600" b="1">
                <a:solidFill>
                  <a:schemeClr val="tx1"/>
                </a:solidFill>
                <a:latin typeface="Arial" pitchFamily="-65" charset="0"/>
                <a:ea typeface="ＭＳ Ｐゴシック" pitchFamily="-65" charset="-128"/>
                <a:cs typeface="ＭＳ Ｐゴシック" pitchFamily="-65" charset="-128"/>
              </a:defRPr>
            </a:lvl4pPr>
            <a:lvl5pPr algn="l" defTabSz="457200" rtl="0" eaLnBrk="1" fontAlgn="base" hangingPunct="1">
              <a:spcBef>
                <a:spcPct val="0"/>
              </a:spcBef>
              <a:spcAft>
                <a:spcPct val="0"/>
              </a:spcAft>
              <a:defRPr sz="3600" b="1">
                <a:solidFill>
                  <a:schemeClr val="tx1"/>
                </a:solidFill>
                <a:latin typeface="Arial" pitchFamily="-65" charset="0"/>
                <a:ea typeface="ＭＳ Ｐゴシック" pitchFamily="-65" charset="-128"/>
                <a:cs typeface="ＭＳ Ｐゴシック" pitchFamily="-65" charset="-128"/>
              </a:defRPr>
            </a:lvl5pPr>
            <a:lvl6pPr marL="457200" algn="l" defTabSz="457200" rtl="0" eaLnBrk="1" fontAlgn="base" hangingPunct="1">
              <a:spcBef>
                <a:spcPct val="0"/>
              </a:spcBef>
              <a:spcAft>
                <a:spcPct val="0"/>
              </a:spcAft>
              <a:defRPr sz="3600" b="1">
                <a:solidFill>
                  <a:schemeClr val="tx1"/>
                </a:solidFill>
                <a:latin typeface="Arial" pitchFamily="-65" charset="0"/>
                <a:ea typeface="ＭＳ Ｐゴシック" pitchFamily="-65" charset="-128"/>
                <a:cs typeface="ＭＳ Ｐゴシック" pitchFamily="-65" charset="-128"/>
              </a:defRPr>
            </a:lvl6pPr>
            <a:lvl7pPr marL="914400" algn="l" defTabSz="457200" rtl="0" eaLnBrk="1" fontAlgn="base" hangingPunct="1">
              <a:spcBef>
                <a:spcPct val="0"/>
              </a:spcBef>
              <a:spcAft>
                <a:spcPct val="0"/>
              </a:spcAft>
              <a:defRPr sz="3600" b="1">
                <a:solidFill>
                  <a:schemeClr val="tx1"/>
                </a:solidFill>
                <a:latin typeface="Arial" pitchFamily="-65" charset="0"/>
                <a:ea typeface="ＭＳ Ｐゴシック" pitchFamily="-65" charset="-128"/>
                <a:cs typeface="ＭＳ Ｐゴシック" pitchFamily="-65" charset="-128"/>
              </a:defRPr>
            </a:lvl7pPr>
            <a:lvl8pPr marL="1371600" algn="l" defTabSz="457200" rtl="0" eaLnBrk="1" fontAlgn="base" hangingPunct="1">
              <a:spcBef>
                <a:spcPct val="0"/>
              </a:spcBef>
              <a:spcAft>
                <a:spcPct val="0"/>
              </a:spcAft>
              <a:defRPr sz="3600" b="1">
                <a:solidFill>
                  <a:schemeClr val="tx1"/>
                </a:solidFill>
                <a:latin typeface="Arial" pitchFamily="-65" charset="0"/>
                <a:ea typeface="ＭＳ Ｐゴシック" pitchFamily="-65" charset="-128"/>
                <a:cs typeface="ＭＳ Ｐゴシック" pitchFamily="-65" charset="-128"/>
              </a:defRPr>
            </a:lvl8pPr>
            <a:lvl9pPr marL="1828800" algn="l" defTabSz="457200" rtl="0" eaLnBrk="1" fontAlgn="base" hangingPunct="1">
              <a:spcBef>
                <a:spcPct val="0"/>
              </a:spcBef>
              <a:spcAft>
                <a:spcPct val="0"/>
              </a:spcAft>
              <a:defRPr sz="3600" b="1">
                <a:solidFill>
                  <a:schemeClr val="tx1"/>
                </a:solidFill>
                <a:latin typeface="Arial" pitchFamily="-65" charset="0"/>
                <a:ea typeface="ＭＳ Ｐゴシック" pitchFamily="-65" charset="-128"/>
                <a:cs typeface="ＭＳ Ｐゴシック" pitchFamily="-65" charset="-128"/>
              </a:defRPr>
            </a:lvl9pPr>
          </a:lstStyle>
          <a:p>
            <a:r>
              <a:rPr lang="en-US" sz="2000" cap="all" dirty="0">
                <a:solidFill>
                  <a:schemeClr val="tx2"/>
                </a:solidFill>
                <a:latin typeface="Arial" pitchFamily="34" charset="0"/>
                <a:ea typeface="+mn-ea"/>
                <a:cs typeface="Arial" pitchFamily="34" charset="0"/>
              </a:rPr>
              <a:t>PPD</a:t>
            </a:r>
            <a:r>
              <a:rPr lang="en-US" sz="2800" dirty="0">
                <a:ea typeface="Verdana" pitchFamily="34" charset="0"/>
                <a:cs typeface="Verdana" pitchFamily="34" charset="0"/>
              </a:rPr>
              <a:t> </a:t>
            </a:r>
            <a:r>
              <a:rPr lang="en-US" sz="2000" cap="all" dirty="0">
                <a:solidFill>
                  <a:schemeClr val="tx2"/>
                </a:solidFill>
                <a:latin typeface="Arial" pitchFamily="34" charset="0"/>
                <a:ea typeface="+mn-ea"/>
                <a:cs typeface="Arial" pitchFamily="34" charset="0"/>
              </a:rPr>
              <a:t>Typology</a:t>
            </a:r>
          </a:p>
        </p:txBody>
      </p:sp>
      <p:sp>
        <p:nvSpPr>
          <p:cNvPr id="23" name="Slide Number Placeholder 2"/>
          <p:cNvSpPr txBox="1">
            <a:spLocks/>
          </p:cNvSpPr>
          <p:nvPr/>
        </p:nvSpPr>
        <p:spPr>
          <a:xfrm>
            <a:off x="6934200" y="6629407"/>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pitchFamily="18" charset="0"/>
                <a:ea typeface="+mn-ea"/>
                <a:cs typeface="Arial" pitchFamily="34" charset="0"/>
              </a:defRPr>
            </a:lvl5pPr>
            <a:lvl6pPr marL="2286000" algn="l" defTabSz="914400" rtl="0" eaLnBrk="1" latinLnBrk="0" hangingPunct="1">
              <a:defRPr sz="2400" kern="1200">
                <a:solidFill>
                  <a:schemeClr val="tx1"/>
                </a:solidFill>
                <a:latin typeface="Times" pitchFamily="18" charset="0"/>
                <a:ea typeface="+mn-ea"/>
                <a:cs typeface="Arial" pitchFamily="34" charset="0"/>
              </a:defRPr>
            </a:lvl6pPr>
            <a:lvl7pPr marL="2743200" algn="l" defTabSz="914400" rtl="0" eaLnBrk="1" latinLnBrk="0" hangingPunct="1">
              <a:defRPr sz="2400" kern="1200">
                <a:solidFill>
                  <a:schemeClr val="tx1"/>
                </a:solidFill>
                <a:latin typeface="Times" pitchFamily="18" charset="0"/>
                <a:ea typeface="+mn-ea"/>
                <a:cs typeface="Arial" pitchFamily="34" charset="0"/>
              </a:defRPr>
            </a:lvl7pPr>
            <a:lvl8pPr marL="3200400" algn="l" defTabSz="914400" rtl="0" eaLnBrk="1" latinLnBrk="0" hangingPunct="1">
              <a:defRPr sz="2400" kern="1200">
                <a:solidFill>
                  <a:schemeClr val="tx1"/>
                </a:solidFill>
                <a:latin typeface="Times" pitchFamily="18" charset="0"/>
                <a:ea typeface="+mn-ea"/>
                <a:cs typeface="Arial" pitchFamily="34" charset="0"/>
              </a:defRPr>
            </a:lvl8pPr>
            <a:lvl9pPr marL="3657600" algn="l" defTabSz="914400" rtl="0" eaLnBrk="1" latinLnBrk="0" hangingPunct="1">
              <a:defRPr sz="2400" kern="1200">
                <a:solidFill>
                  <a:schemeClr val="tx1"/>
                </a:solidFill>
                <a:latin typeface="Times" pitchFamily="18" charset="0"/>
                <a:ea typeface="+mn-ea"/>
                <a:cs typeface="Arial" pitchFamily="34" charset="0"/>
              </a:defRPr>
            </a:lvl9pPr>
          </a:lstStyle>
          <a:p>
            <a:pPr algn="r"/>
            <a:fld id="{C33252D7-2934-4881-8009-28A5E7AFBF04}" type="slidenum">
              <a:rPr lang="en-US" sz="1200" smtClean="0">
                <a:solidFill>
                  <a:prstClr val="black">
                    <a:tint val="75000"/>
                  </a:prstClr>
                </a:solidFill>
                <a:latin typeface="Calibri"/>
                <a:cs typeface="+mn-cs"/>
              </a:rPr>
              <a:pPr algn="r"/>
              <a:t>12</a:t>
            </a:fld>
            <a:endParaRPr lang="en-US" sz="1200">
              <a:solidFill>
                <a:prstClr val="black">
                  <a:tint val="75000"/>
                </a:prstClr>
              </a:solidFill>
              <a:latin typeface="Calibri"/>
              <a:cs typeface="+mn-cs"/>
            </a:endParaRPr>
          </a:p>
        </p:txBody>
      </p:sp>
      <p:sp>
        <p:nvSpPr>
          <p:cNvPr id="24" name="TextBox 4"/>
          <p:cNvSpPr txBox="1">
            <a:spLocks noChangeArrowheads="1"/>
          </p:cNvSpPr>
          <p:nvPr/>
        </p:nvSpPr>
        <p:spPr bwMode="auto">
          <a:xfrm>
            <a:off x="914405" y="6506290"/>
            <a:ext cx="3225005" cy="261610"/>
          </a:xfrm>
          <a:prstGeom prst="rect">
            <a:avLst/>
          </a:prstGeom>
          <a:noFill/>
          <a:ln w="9525">
            <a:noFill/>
            <a:miter lim="800000"/>
            <a:headEnd/>
            <a:tailEnd/>
          </a:ln>
        </p:spPr>
        <p:txBody>
          <a:bodyPr wrap="square">
            <a:spAutoFit/>
          </a:bodyPr>
          <a:lstStyle/>
          <a:p>
            <a:pPr eaLnBrk="0" hangingPunct="0"/>
            <a:r>
              <a:rPr lang="en-US" sz="1100" i="1" dirty="0">
                <a:solidFill>
                  <a:schemeClr val="bg1">
                    <a:lumMod val="75000"/>
                  </a:schemeClr>
                </a:solidFill>
                <a:latin typeface="Calibri" pitchFamily="34" charset="0"/>
              </a:rPr>
              <a:t>Herzberg , World bank Group, 2013</a:t>
            </a:r>
          </a:p>
        </p:txBody>
      </p:sp>
    </p:spTree>
    <p:extLst>
      <p:ext uri="{BB962C8B-B14F-4D97-AF65-F5344CB8AC3E}">
        <p14:creationId xmlns:p14="http://schemas.microsoft.com/office/powerpoint/2010/main" val="20049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3.7037E-7 L -0.1415 -3.7037E-7 " pathEditMode="relative" rAng="0" ptsTypes="AA">
                                      <p:cBhvr>
                                        <p:cTn id="6" dur="1000" fill="hold"/>
                                        <p:tgtEl>
                                          <p:spTgt spid="52"/>
                                        </p:tgtEl>
                                        <p:attrNameLst>
                                          <p:attrName>ppt_x</p:attrName>
                                          <p:attrName>ppt_y</p:attrName>
                                        </p:attrNameLst>
                                      </p:cBhvr>
                                      <p:rCtr x="-71" y="0"/>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3.05556E-6 2.96296E-6 L 0.16649 2.96296E-6 " pathEditMode="relative" rAng="0" ptsTypes="AA">
                                      <p:cBhvr>
                                        <p:cTn id="9" dur="1000" fill="hold"/>
                                        <p:tgtEl>
                                          <p:spTgt spid="63"/>
                                        </p:tgtEl>
                                        <p:attrNameLst>
                                          <p:attrName>ppt_x</p:attrName>
                                          <p:attrName>ppt_y</p:attrName>
                                        </p:attrNameLst>
                                      </p:cBhvr>
                                      <p:rCtr x="83" y="0"/>
                                    </p:animMotion>
                                  </p:childTnLst>
                                </p:cTn>
                              </p:par>
                            </p:childTnLst>
                          </p:cTn>
                        </p:par>
                        <p:par>
                          <p:cTn id="10" fill="hold">
                            <p:stCondLst>
                              <p:cond delay="2000"/>
                            </p:stCondLst>
                            <p:childTnLst>
                              <p:par>
                                <p:cTn id="11" presetID="35" presetClass="path" presetSubtype="0" accel="50000" decel="50000" fill="hold" nodeType="afterEffect">
                                  <p:stCondLst>
                                    <p:cond delay="0"/>
                                  </p:stCondLst>
                                  <p:childTnLst>
                                    <p:animMotion origin="layout" path="M 3.61111E-6 2.22222E-6 L -0.18316 2.22222E-6 " pathEditMode="relative" rAng="0" ptsTypes="AA">
                                      <p:cBhvr>
                                        <p:cTn id="12" dur="1000" fill="hold"/>
                                        <p:tgtEl>
                                          <p:spTgt spid="58"/>
                                        </p:tgtEl>
                                        <p:attrNameLst>
                                          <p:attrName>ppt_x</p:attrName>
                                          <p:attrName>ppt_y</p:attrName>
                                        </p:attrNameLst>
                                      </p:cBhvr>
                                      <p:rCtr x="-92" y="0"/>
                                    </p:animMotion>
                                  </p:childTnLst>
                                </p:cTn>
                              </p:par>
                            </p:childTnLst>
                          </p:cTn>
                        </p:par>
                        <p:par>
                          <p:cTn id="13" fill="hold">
                            <p:stCondLst>
                              <p:cond delay="3000"/>
                            </p:stCondLst>
                            <p:childTnLst>
                              <p:par>
                                <p:cTn id="14" presetID="63" presetClass="path" presetSubtype="0" accel="50000" decel="50000" fill="hold" nodeType="afterEffect">
                                  <p:stCondLst>
                                    <p:cond delay="0"/>
                                  </p:stCondLst>
                                  <p:childTnLst>
                                    <p:animMotion origin="layout" path="M -3.05556E-6 -2.22222E-6 L -0.08316 -2.22222E-6 " pathEditMode="relative" rAng="0" ptsTypes="AA">
                                      <p:cBhvr>
                                        <p:cTn id="15" dur="1000" fill="hold"/>
                                        <p:tgtEl>
                                          <p:spTgt spid="54"/>
                                        </p:tgtEl>
                                        <p:attrNameLst>
                                          <p:attrName>ppt_x</p:attrName>
                                          <p:attrName>ppt_y</p:attrName>
                                        </p:attrNameLst>
                                      </p:cBhvr>
                                      <p:rCtr x="-42" y="0"/>
                                    </p:animMotion>
                                  </p:childTnLst>
                                </p:cTn>
                              </p:par>
                            </p:childTnLst>
                          </p:cTn>
                        </p:par>
                        <p:par>
                          <p:cTn id="16" fill="hold">
                            <p:stCondLst>
                              <p:cond delay="4000"/>
                            </p:stCondLst>
                            <p:childTnLst>
                              <p:par>
                                <p:cTn id="17" presetID="63" presetClass="path" presetSubtype="0" accel="50000" decel="50000" fill="hold" nodeType="afterEffect">
                                  <p:stCondLst>
                                    <p:cond delay="0"/>
                                  </p:stCondLst>
                                  <p:childTnLst>
                                    <p:animMotion origin="layout" path="M 3.05556E-6 0 L 0.18316 0 " pathEditMode="relative" rAng="0" ptsTypes="AA">
                                      <p:cBhvr>
                                        <p:cTn id="18" dur="1000" fill="hold"/>
                                        <p:tgtEl>
                                          <p:spTgt spid="56"/>
                                        </p:tgtEl>
                                        <p:attrNameLst>
                                          <p:attrName>ppt_x</p:attrName>
                                          <p:attrName>ppt_y</p:attrName>
                                        </p:attrNameLst>
                                      </p:cBhvr>
                                      <p:rCtr x="91" y="0"/>
                                    </p:animMotion>
                                  </p:childTnLst>
                                </p:cTn>
                              </p:par>
                            </p:childTnLst>
                          </p:cTn>
                        </p:par>
                        <p:par>
                          <p:cTn id="19" fill="hold">
                            <p:stCondLst>
                              <p:cond delay="5000"/>
                            </p:stCondLst>
                            <p:childTnLst>
                              <p:par>
                                <p:cTn id="20" presetID="35" presetClass="path" presetSubtype="0" accel="50000" decel="50000" fill="hold" nodeType="afterEffect">
                                  <p:stCondLst>
                                    <p:cond delay="0"/>
                                  </p:stCondLst>
                                  <p:childTnLst>
                                    <p:animMotion origin="layout" path="M 0 0  L -0.25 0  E" pathEditMode="relative" ptsTypes="">
                                      <p:cBhvr>
                                        <p:cTn id="21" dur="1000" fill="hold"/>
                                        <p:tgtEl>
                                          <p:spTgt spid="62"/>
                                        </p:tgtEl>
                                        <p:attrNameLst>
                                          <p:attrName>ppt_x</p:attrName>
                                          <p:attrName>ppt_y</p:attrName>
                                        </p:attrNameLst>
                                      </p:cBhvr>
                                    </p:animMotion>
                                  </p:childTnLst>
                                </p:cTn>
                              </p:par>
                            </p:childTnLst>
                          </p:cTn>
                        </p:par>
                        <p:par>
                          <p:cTn id="22" fill="hold">
                            <p:stCondLst>
                              <p:cond delay="6000"/>
                            </p:stCondLst>
                            <p:childTnLst>
                              <p:par>
                                <p:cTn id="23" presetID="63" presetClass="path" presetSubtype="0" accel="50000" decel="50000" fill="hold" nodeType="afterEffect">
                                  <p:stCondLst>
                                    <p:cond delay="0"/>
                                  </p:stCondLst>
                                  <p:childTnLst>
                                    <p:animMotion origin="layout" path="M 3.05556E-6 4.44444E-6 L 0.24149 4.44444E-6 " pathEditMode="relative" rAng="0" ptsTypes="AA">
                                      <p:cBhvr>
                                        <p:cTn id="24" dur="1000" fill="hold"/>
                                        <p:tgtEl>
                                          <p:spTgt spid="60"/>
                                        </p:tgtEl>
                                        <p:attrNameLst>
                                          <p:attrName>ppt_x</p:attrName>
                                          <p:attrName>ppt_y</p:attrName>
                                        </p:attrNameLst>
                                      </p:cBhvr>
                                      <p:rCtr x="12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Calibri"/>
              <a:ea typeface="+mn-ea"/>
              <a:cs typeface="+mn-cs"/>
            </a:endParaRPr>
          </a:p>
        </p:txBody>
      </p:sp>
      <p:pic>
        <p:nvPicPr>
          <p:cNvPr id="33" name="Picture 32" descr="photo3.JPG"/>
          <p:cNvPicPr>
            <a:picLocks noChangeAspect="1"/>
          </p:cNvPicPr>
          <p:nvPr/>
        </p:nvPicPr>
        <p:blipFill>
          <a:blip r:embed="rId2" cstate="screen"/>
          <a:stretch>
            <a:fillRect/>
          </a:stretch>
        </p:blipFill>
        <p:spPr>
          <a:xfrm>
            <a:off x="6858000" y="1"/>
            <a:ext cx="2286000" cy="1706687"/>
          </a:xfrm>
          <a:prstGeom prst="rect">
            <a:avLst/>
          </a:prstGeom>
        </p:spPr>
      </p:pic>
      <p:pic>
        <p:nvPicPr>
          <p:cNvPr id="30" name="Picture 29" descr="photo.JPG"/>
          <p:cNvPicPr>
            <a:picLocks noChangeAspect="1"/>
          </p:cNvPicPr>
          <p:nvPr/>
        </p:nvPicPr>
        <p:blipFill>
          <a:blip r:embed="rId3" cstate="screen"/>
          <a:stretch>
            <a:fillRect/>
          </a:stretch>
        </p:blipFill>
        <p:spPr>
          <a:xfrm>
            <a:off x="0" y="3949666"/>
            <a:ext cx="9144000" cy="2908335"/>
          </a:xfrm>
          <a:prstGeom prst="rect">
            <a:avLst/>
          </a:prstGeom>
        </p:spPr>
      </p:pic>
      <p:pic>
        <p:nvPicPr>
          <p:cNvPr id="31" name="Picture 30" descr="photo2.JPG"/>
          <p:cNvPicPr>
            <a:picLocks noChangeAspect="1"/>
          </p:cNvPicPr>
          <p:nvPr/>
        </p:nvPicPr>
        <p:blipFill>
          <a:blip r:embed="rId4" cstate="screen"/>
          <a:srcRect/>
          <a:stretch>
            <a:fillRect/>
          </a:stretch>
        </p:blipFill>
        <p:spPr>
          <a:xfrm>
            <a:off x="4419600" y="1600200"/>
            <a:ext cx="4724400" cy="2362200"/>
          </a:xfrm>
          <a:prstGeom prst="rect">
            <a:avLst/>
          </a:prstGeom>
        </p:spPr>
      </p:pic>
      <p:pic>
        <p:nvPicPr>
          <p:cNvPr id="1053" name="Picture 29"/>
          <p:cNvPicPr>
            <a:picLocks noChangeAspect="1" noChangeArrowheads="1"/>
          </p:cNvPicPr>
          <p:nvPr/>
        </p:nvPicPr>
        <p:blipFill>
          <a:blip r:embed="rId5" cstate="print"/>
          <a:srcRect/>
          <a:stretch>
            <a:fillRect/>
          </a:stretch>
        </p:blipFill>
        <p:spPr bwMode="auto">
          <a:xfrm>
            <a:off x="-6480" y="758310"/>
            <a:ext cx="4426080" cy="3204097"/>
          </a:xfrm>
          <a:prstGeom prst="rect">
            <a:avLst/>
          </a:prstGeom>
          <a:noFill/>
          <a:ln w="9525">
            <a:noFill/>
            <a:miter lim="800000"/>
            <a:headEnd/>
            <a:tailEnd/>
          </a:ln>
        </p:spPr>
      </p:pic>
      <p:pic>
        <p:nvPicPr>
          <p:cNvPr id="112642" name="Picture 2"/>
          <p:cNvPicPr>
            <a:picLocks noChangeAspect="1" noChangeArrowheads="1"/>
          </p:cNvPicPr>
          <p:nvPr/>
        </p:nvPicPr>
        <p:blipFill>
          <a:blip r:embed="rId6" cstate="screen"/>
          <a:srcRect/>
          <a:stretch>
            <a:fillRect/>
          </a:stretch>
        </p:blipFill>
        <p:spPr bwMode="auto">
          <a:xfrm>
            <a:off x="3276600" y="1"/>
            <a:ext cx="3505200" cy="2628900"/>
          </a:xfrm>
          <a:prstGeom prst="rect">
            <a:avLst/>
          </a:prstGeom>
          <a:noFill/>
          <a:ln w="9525">
            <a:noFill/>
            <a:miter lim="800000"/>
            <a:headEnd/>
            <a:tailEnd/>
          </a:ln>
          <a:effectLst/>
        </p:spPr>
      </p:pic>
      <p:sp>
        <p:nvSpPr>
          <p:cNvPr id="11" name="Rectangle 6"/>
          <p:cNvSpPr>
            <a:spLocks noChangeArrowheads="1"/>
          </p:cNvSpPr>
          <p:nvPr/>
        </p:nvSpPr>
        <p:spPr bwMode="auto">
          <a:xfrm>
            <a:off x="76207" y="224142"/>
            <a:ext cx="2918491" cy="338554"/>
          </a:xfrm>
          <a:prstGeom prst="rect">
            <a:avLst/>
          </a:prstGeom>
          <a:noFill/>
          <a:ln w="9525" algn="ctr">
            <a:noFill/>
            <a:miter lim="800000"/>
            <a:headEnd/>
            <a:tailEnd/>
          </a:ln>
        </p:spPr>
        <p:txBody>
          <a:bodyPr vert="horz" wrap="none" lIns="91440" tIns="45720" rIns="91440" bIns="45720" rtlCol="0" anchor="ctr">
            <a:spAutoFit/>
          </a:bodyPr>
          <a:lstStyle/>
          <a:p>
            <a:pPr algn="ctr">
              <a:spcBef>
                <a:spcPct val="0"/>
              </a:spcBef>
            </a:pPr>
            <a:r>
              <a:rPr lang="fr-FR" sz="1600" b="1" cap="all" dirty="0">
                <a:solidFill>
                  <a:schemeClr val="bg1"/>
                </a:solidFill>
                <a:latin typeface="Arial" panose="020B0604020202020204" pitchFamily="34" charset="0"/>
                <a:cs typeface="Arial" panose="020B0604020202020204" pitchFamily="34" charset="0"/>
              </a:rPr>
              <a:t>Lots of Consultations!</a:t>
            </a:r>
            <a:endParaRPr lang="en-US" sz="1600" b="1" cap="all"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52400" y="6535874"/>
            <a:ext cx="47244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Private Sector For Good Governance Program, 2001-2013 Programs</a:t>
            </a:r>
          </a:p>
        </p:txBody>
      </p:sp>
    </p:spTree>
    <p:extLst>
      <p:ext uri="{BB962C8B-B14F-4D97-AF65-F5344CB8AC3E}">
        <p14:creationId xmlns:p14="http://schemas.microsoft.com/office/powerpoint/2010/main" val="4042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838204" y="1501777"/>
            <a:ext cx="7134225" cy="4137025"/>
            <a:chOff x="144" y="2880"/>
            <a:chExt cx="11236" cy="6515"/>
          </a:xfrm>
        </p:grpSpPr>
        <p:sp>
          <p:nvSpPr>
            <p:cNvPr id="4" name="AutoShape 3"/>
            <p:cNvSpPr>
              <a:spLocks noChangeAspect="1" noChangeArrowheads="1"/>
            </p:cNvSpPr>
            <p:nvPr/>
          </p:nvSpPr>
          <p:spPr bwMode="auto">
            <a:xfrm>
              <a:off x="144" y="2880"/>
              <a:ext cx="11236" cy="65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alibri"/>
                <a:ea typeface="+mn-ea"/>
                <a:cs typeface="+mn-cs"/>
              </a:endParaRPr>
            </a:p>
          </p:txBody>
        </p:sp>
        <p:sp>
          <p:nvSpPr>
            <p:cNvPr id="5" name="Rectangle 4"/>
            <p:cNvSpPr>
              <a:spLocks noChangeArrowheads="1"/>
            </p:cNvSpPr>
            <p:nvPr/>
          </p:nvSpPr>
          <p:spPr bwMode="auto">
            <a:xfrm>
              <a:off x="4434" y="2889"/>
              <a:ext cx="2734" cy="614"/>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a:solidFill>
                    <a:srgbClr val="000000"/>
                  </a:solidFill>
                  <a:latin typeface="Arial" pitchFamily="34" charset="0"/>
                  <a:ea typeface="+mn-ea"/>
                  <a:cs typeface="Arial" pitchFamily="34" charset="0"/>
                </a:rPr>
                <a:t>Project brief </a:t>
              </a:r>
              <a:endParaRPr lang="en-US" kern="1200">
                <a:solidFill>
                  <a:prstClr val="black"/>
                </a:solidFill>
                <a:latin typeface="Arial" pitchFamily="34" charset="0"/>
                <a:ea typeface="+mn-ea"/>
                <a:cs typeface="Arial" pitchFamily="34" charset="0"/>
              </a:endParaRPr>
            </a:p>
          </p:txBody>
        </p:sp>
        <p:sp>
          <p:nvSpPr>
            <p:cNvPr id="6" name="Rectangle 5"/>
            <p:cNvSpPr>
              <a:spLocks noChangeArrowheads="1"/>
            </p:cNvSpPr>
            <p:nvPr/>
          </p:nvSpPr>
          <p:spPr bwMode="auto">
            <a:xfrm>
              <a:off x="4090" y="3811"/>
              <a:ext cx="3420" cy="612"/>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dirty="0">
                  <a:solidFill>
                    <a:srgbClr val="000000"/>
                  </a:solidFill>
                  <a:latin typeface="Arial" pitchFamily="34" charset="0"/>
                  <a:ea typeface="+mn-ea"/>
                  <a:cs typeface="Arial" pitchFamily="34" charset="0"/>
                </a:rPr>
                <a:t>Sector constraints(Existing benchmarks and surveys)</a:t>
              </a:r>
              <a:endParaRPr lang="en-US" kern="1200" dirty="0">
                <a:solidFill>
                  <a:prstClr val="black"/>
                </a:solidFill>
                <a:latin typeface="Arial" pitchFamily="34" charset="0"/>
                <a:ea typeface="+mn-ea"/>
                <a:cs typeface="Arial" pitchFamily="34" charset="0"/>
              </a:endParaRPr>
            </a:p>
          </p:txBody>
        </p:sp>
        <p:sp>
          <p:nvSpPr>
            <p:cNvPr id="7" name="Rectangle 6"/>
            <p:cNvSpPr>
              <a:spLocks noChangeArrowheads="1"/>
            </p:cNvSpPr>
            <p:nvPr/>
          </p:nvSpPr>
          <p:spPr bwMode="auto">
            <a:xfrm>
              <a:off x="4111" y="4729"/>
              <a:ext cx="3384" cy="615"/>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dirty="0">
                  <a:solidFill>
                    <a:srgbClr val="000000"/>
                  </a:solidFill>
                  <a:latin typeface="Arial" pitchFamily="34" charset="0"/>
                  <a:ea typeface="+mn-ea"/>
                  <a:cs typeface="Arial" pitchFamily="34" charset="0"/>
                </a:rPr>
                <a:t>Stakeholder investigation(Field interviews and focus groups)</a:t>
              </a:r>
              <a:endParaRPr lang="en-US" kern="1200" dirty="0">
                <a:solidFill>
                  <a:prstClr val="black"/>
                </a:solidFill>
                <a:latin typeface="Arial" pitchFamily="34" charset="0"/>
                <a:ea typeface="+mn-ea"/>
                <a:cs typeface="Arial" pitchFamily="34" charset="0"/>
              </a:endParaRPr>
            </a:p>
          </p:txBody>
        </p:sp>
        <p:sp>
          <p:nvSpPr>
            <p:cNvPr id="8" name="Rectangle 7"/>
            <p:cNvSpPr>
              <a:spLocks noChangeArrowheads="1"/>
            </p:cNvSpPr>
            <p:nvPr/>
          </p:nvSpPr>
          <p:spPr bwMode="auto">
            <a:xfrm>
              <a:off x="152" y="5856"/>
              <a:ext cx="1823" cy="614"/>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a:solidFill>
                    <a:srgbClr val="000000"/>
                  </a:solidFill>
                  <a:latin typeface="Arial" pitchFamily="34" charset="0"/>
                  <a:ea typeface="+mn-ea"/>
                  <a:cs typeface="Arial" pitchFamily="34" charset="0"/>
                </a:rPr>
                <a:t>Private sector</a:t>
              </a:r>
              <a:endParaRPr lang="en-US" kern="1200">
                <a:solidFill>
                  <a:prstClr val="black"/>
                </a:solidFill>
                <a:latin typeface="Arial" pitchFamily="34" charset="0"/>
                <a:ea typeface="+mn-ea"/>
                <a:cs typeface="Arial" pitchFamily="34" charset="0"/>
              </a:endParaRPr>
            </a:p>
          </p:txBody>
        </p:sp>
        <p:sp>
          <p:nvSpPr>
            <p:cNvPr id="9" name="Rectangle 8"/>
            <p:cNvSpPr>
              <a:spLocks noChangeArrowheads="1"/>
            </p:cNvSpPr>
            <p:nvPr/>
          </p:nvSpPr>
          <p:spPr bwMode="auto">
            <a:xfrm>
              <a:off x="2521" y="5856"/>
              <a:ext cx="1822" cy="614"/>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a:solidFill>
                    <a:srgbClr val="000000"/>
                  </a:solidFill>
                  <a:latin typeface="Arial" pitchFamily="34" charset="0"/>
                  <a:ea typeface="+mn-ea"/>
                  <a:cs typeface="Arial" pitchFamily="34" charset="0"/>
                </a:rPr>
                <a:t>Intermediaries</a:t>
              </a:r>
              <a:endParaRPr lang="en-US" kern="1200">
                <a:solidFill>
                  <a:prstClr val="black"/>
                </a:solidFill>
                <a:latin typeface="Arial" pitchFamily="34" charset="0"/>
                <a:ea typeface="+mn-ea"/>
                <a:cs typeface="Arial" pitchFamily="34" charset="0"/>
              </a:endParaRPr>
            </a:p>
          </p:txBody>
        </p:sp>
        <p:sp>
          <p:nvSpPr>
            <p:cNvPr id="10" name="Rectangle 9"/>
            <p:cNvSpPr>
              <a:spLocks noChangeArrowheads="1"/>
            </p:cNvSpPr>
            <p:nvPr/>
          </p:nvSpPr>
          <p:spPr bwMode="auto">
            <a:xfrm>
              <a:off x="4890" y="5856"/>
              <a:ext cx="1821" cy="614"/>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a:solidFill>
                    <a:srgbClr val="000000"/>
                  </a:solidFill>
                  <a:latin typeface="Arial" pitchFamily="34" charset="0"/>
                  <a:ea typeface="+mn-ea"/>
                  <a:cs typeface="Arial" pitchFamily="34" charset="0"/>
                </a:rPr>
                <a:t>Public authorities</a:t>
              </a:r>
              <a:endParaRPr lang="en-US" kern="1200">
                <a:solidFill>
                  <a:prstClr val="black"/>
                </a:solidFill>
                <a:latin typeface="Arial" pitchFamily="34" charset="0"/>
                <a:ea typeface="+mn-ea"/>
                <a:cs typeface="Arial" pitchFamily="34" charset="0"/>
              </a:endParaRPr>
            </a:p>
          </p:txBody>
        </p:sp>
        <p:sp>
          <p:nvSpPr>
            <p:cNvPr id="11" name="Rectangle 10"/>
            <p:cNvSpPr>
              <a:spLocks noChangeArrowheads="1"/>
            </p:cNvSpPr>
            <p:nvPr/>
          </p:nvSpPr>
          <p:spPr bwMode="auto">
            <a:xfrm>
              <a:off x="7258" y="5856"/>
              <a:ext cx="1822" cy="614"/>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a:solidFill>
                    <a:srgbClr val="000000"/>
                  </a:solidFill>
                  <a:latin typeface="Arial" pitchFamily="34" charset="0"/>
                  <a:ea typeface="+mn-ea"/>
                  <a:cs typeface="Arial" pitchFamily="34" charset="0"/>
                </a:rPr>
                <a:t>Civil Society</a:t>
              </a:r>
              <a:endParaRPr lang="en-US" kern="1200">
                <a:solidFill>
                  <a:prstClr val="black"/>
                </a:solidFill>
                <a:latin typeface="Arial" pitchFamily="34" charset="0"/>
                <a:ea typeface="+mn-ea"/>
                <a:cs typeface="Arial" pitchFamily="34" charset="0"/>
              </a:endParaRPr>
            </a:p>
          </p:txBody>
        </p:sp>
        <p:cxnSp>
          <p:nvCxnSpPr>
            <p:cNvPr id="12" name="AutoShape 11"/>
            <p:cNvCxnSpPr>
              <a:cxnSpLocks noChangeShapeType="1"/>
              <a:stCxn id="7" idx="2"/>
              <a:endCxn id="8" idx="0"/>
            </p:cNvCxnSpPr>
            <p:nvPr/>
          </p:nvCxnSpPr>
          <p:spPr bwMode="auto">
            <a:xfrm rot="5400000">
              <a:off x="3178" y="3230"/>
              <a:ext cx="512" cy="4739"/>
            </a:xfrm>
            <a:prstGeom prst="bentConnector3">
              <a:avLst>
                <a:gd name="adj1" fmla="val 49806"/>
              </a:avLst>
            </a:prstGeom>
            <a:noFill/>
            <a:ln w="9525">
              <a:solidFill>
                <a:srgbClr val="000000"/>
              </a:solidFill>
              <a:miter lim="800000"/>
              <a:headEnd/>
              <a:tailEnd type="triangle" w="med" len="med"/>
            </a:ln>
          </p:spPr>
        </p:cxnSp>
        <p:cxnSp>
          <p:nvCxnSpPr>
            <p:cNvPr id="13" name="AutoShape 12"/>
            <p:cNvCxnSpPr>
              <a:cxnSpLocks noChangeShapeType="1"/>
              <a:stCxn id="7" idx="2"/>
              <a:endCxn id="9" idx="0"/>
            </p:cNvCxnSpPr>
            <p:nvPr/>
          </p:nvCxnSpPr>
          <p:spPr bwMode="auto">
            <a:xfrm rot="5400000">
              <a:off x="4362" y="4414"/>
              <a:ext cx="512" cy="2371"/>
            </a:xfrm>
            <a:prstGeom prst="bentConnector3">
              <a:avLst>
                <a:gd name="adj1" fmla="val 49806"/>
              </a:avLst>
            </a:prstGeom>
            <a:noFill/>
            <a:ln w="9525">
              <a:solidFill>
                <a:srgbClr val="000000"/>
              </a:solidFill>
              <a:miter lim="800000"/>
              <a:headEnd/>
              <a:tailEnd type="triangle" w="med" len="med"/>
            </a:ln>
          </p:spPr>
        </p:cxnSp>
        <p:cxnSp>
          <p:nvCxnSpPr>
            <p:cNvPr id="14" name="AutoShape 13"/>
            <p:cNvCxnSpPr>
              <a:cxnSpLocks noChangeShapeType="1"/>
              <a:stCxn id="7" idx="2"/>
              <a:endCxn id="10" idx="0"/>
            </p:cNvCxnSpPr>
            <p:nvPr/>
          </p:nvCxnSpPr>
          <p:spPr bwMode="auto">
            <a:xfrm rot="5400000">
              <a:off x="5546" y="5599"/>
              <a:ext cx="512" cy="2"/>
            </a:xfrm>
            <a:prstGeom prst="bentConnector3">
              <a:avLst>
                <a:gd name="adj1" fmla="val 49806"/>
              </a:avLst>
            </a:prstGeom>
            <a:noFill/>
            <a:ln w="9525">
              <a:solidFill>
                <a:srgbClr val="000000"/>
              </a:solidFill>
              <a:miter lim="800000"/>
              <a:headEnd/>
              <a:tailEnd type="triangle" w="med" len="med"/>
            </a:ln>
          </p:spPr>
        </p:cxnSp>
        <p:cxnSp>
          <p:nvCxnSpPr>
            <p:cNvPr id="15" name="AutoShape 14"/>
            <p:cNvCxnSpPr>
              <a:cxnSpLocks noChangeShapeType="1"/>
              <a:stCxn id="7" idx="2"/>
              <a:endCxn id="11" idx="0"/>
            </p:cNvCxnSpPr>
            <p:nvPr/>
          </p:nvCxnSpPr>
          <p:spPr bwMode="auto">
            <a:xfrm rot="16200000" flipH="1">
              <a:off x="6730" y="4417"/>
              <a:ext cx="512" cy="2366"/>
            </a:xfrm>
            <a:prstGeom prst="bentConnector3">
              <a:avLst>
                <a:gd name="adj1" fmla="val 49806"/>
              </a:avLst>
            </a:prstGeom>
            <a:noFill/>
            <a:ln w="9525">
              <a:solidFill>
                <a:srgbClr val="000000"/>
              </a:solidFill>
              <a:miter lim="800000"/>
              <a:headEnd/>
              <a:tailEnd type="triangle" w="med" len="med"/>
            </a:ln>
          </p:spPr>
        </p:cxnSp>
        <p:cxnSp>
          <p:nvCxnSpPr>
            <p:cNvPr id="16" name="AutoShape 15"/>
            <p:cNvCxnSpPr>
              <a:cxnSpLocks noChangeShapeType="1"/>
              <a:stCxn id="5" idx="2"/>
              <a:endCxn id="6" idx="0"/>
            </p:cNvCxnSpPr>
            <p:nvPr/>
          </p:nvCxnSpPr>
          <p:spPr bwMode="auto">
            <a:xfrm rot="5400000">
              <a:off x="5647" y="3656"/>
              <a:ext cx="308" cy="1"/>
            </a:xfrm>
            <a:prstGeom prst="bentConnector3">
              <a:avLst>
                <a:gd name="adj1" fmla="val 50000"/>
              </a:avLst>
            </a:prstGeom>
            <a:noFill/>
            <a:ln w="9525">
              <a:solidFill>
                <a:srgbClr val="000000"/>
              </a:solidFill>
              <a:miter lim="800000"/>
              <a:headEnd/>
              <a:tailEnd type="triangle" w="med" len="med"/>
            </a:ln>
          </p:spPr>
        </p:cxnSp>
        <p:cxnSp>
          <p:nvCxnSpPr>
            <p:cNvPr id="17" name="AutoShape 16"/>
            <p:cNvCxnSpPr>
              <a:cxnSpLocks noChangeShapeType="1"/>
              <a:stCxn id="6" idx="2"/>
              <a:endCxn id="7" idx="0"/>
            </p:cNvCxnSpPr>
            <p:nvPr/>
          </p:nvCxnSpPr>
          <p:spPr bwMode="auto">
            <a:xfrm rot="16200000" flipH="1">
              <a:off x="5649" y="4574"/>
              <a:ext cx="306" cy="3"/>
            </a:xfrm>
            <a:prstGeom prst="bentConnector3">
              <a:avLst>
                <a:gd name="adj1" fmla="val 50000"/>
              </a:avLst>
            </a:prstGeom>
            <a:noFill/>
            <a:ln w="9525">
              <a:solidFill>
                <a:srgbClr val="000000"/>
              </a:solidFill>
              <a:miter lim="800000"/>
              <a:headEnd/>
              <a:tailEnd type="triangle" w="med" len="med"/>
            </a:ln>
          </p:spPr>
        </p:cxnSp>
        <p:sp>
          <p:nvSpPr>
            <p:cNvPr id="18" name="Rectangle 17"/>
            <p:cNvSpPr>
              <a:spLocks noChangeArrowheads="1"/>
            </p:cNvSpPr>
            <p:nvPr/>
          </p:nvSpPr>
          <p:spPr bwMode="auto">
            <a:xfrm>
              <a:off x="4120" y="6931"/>
              <a:ext cx="3346" cy="615"/>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dirty="0">
                  <a:solidFill>
                    <a:srgbClr val="000000"/>
                  </a:solidFill>
                  <a:latin typeface="Arial" pitchFamily="34" charset="0"/>
                  <a:ea typeface="+mn-ea"/>
                  <a:cs typeface="Arial" pitchFamily="34" charset="0"/>
                </a:rPr>
                <a:t>Most significant reforms (Field interviews and focus groups)</a:t>
              </a:r>
              <a:endParaRPr lang="en-US" kern="1200" dirty="0">
                <a:solidFill>
                  <a:prstClr val="black"/>
                </a:solidFill>
                <a:latin typeface="Arial" pitchFamily="34" charset="0"/>
                <a:ea typeface="+mn-ea"/>
                <a:cs typeface="Arial" pitchFamily="34" charset="0"/>
              </a:endParaRPr>
            </a:p>
          </p:txBody>
        </p:sp>
        <p:cxnSp>
          <p:nvCxnSpPr>
            <p:cNvPr id="19" name="AutoShape 18"/>
            <p:cNvCxnSpPr>
              <a:cxnSpLocks noChangeShapeType="1"/>
              <a:stCxn id="8" idx="2"/>
              <a:endCxn id="18" idx="0"/>
            </p:cNvCxnSpPr>
            <p:nvPr/>
          </p:nvCxnSpPr>
          <p:spPr bwMode="auto">
            <a:xfrm rot="16200000" flipH="1">
              <a:off x="3198" y="4336"/>
              <a:ext cx="461" cy="4729"/>
            </a:xfrm>
            <a:prstGeom prst="bentConnector3">
              <a:avLst>
                <a:gd name="adj1" fmla="val 49894"/>
              </a:avLst>
            </a:prstGeom>
            <a:noFill/>
            <a:ln w="9525">
              <a:solidFill>
                <a:srgbClr val="000000"/>
              </a:solidFill>
              <a:miter lim="800000"/>
              <a:headEnd/>
              <a:tailEnd type="triangle" w="med" len="med"/>
            </a:ln>
          </p:spPr>
        </p:cxnSp>
        <p:cxnSp>
          <p:nvCxnSpPr>
            <p:cNvPr id="20" name="AutoShape 19"/>
            <p:cNvCxnSpPr>
              <a:cxnSpLocks noChangeShapeType="1"/>
              <a:stCxn id="9" idx="2"/>
              <a:endCxn id="18" idx="0"/>
            </p:cNvCxnSpPr>
            <p:nvPr/>
          </p:nvCxnSpPr>
          <p:spPr bwMode="auto">
            <a:xfrm rot="16200000" flipH="1">
              <a:off x="4382" y="5520"/>
              <a:ext cx="461" cy="2361"/>
            </a:xfrm>
            <a:prstGeom prst="bentConnector3">
              <a:avLst>
                <a:gd name="adj1" fmla="val 49894"/>
              </a:avLst>
            </a:prstGeom>
            <a:noFill/>
            <a:ln w="9525">
              <a:solidFill>
                <a:srgbClr val="000000"/>
              </a:solidFill>
              <a:miter lim="800000"/>
              <a:headEnd/>
              <a:tailEnd type="triangle" w="med" len="med"/>
            </a:ln>
          </p:spPr>
        </p:cxnSp>
        <p:cxnSp>
          <p:nvCxnSpPr>
            <p:cNvPr id="21" name="AutoShape 20"/>
            <p:cNvCxnSpPr>
              <a:cxnSpLocks noChangeShapeType="1"/>
              <a:stCxn id="10" idx="2"/>
              <a:endCxn id="18" idx="0"/>
            </p:cNvCxnSpPr>
            <p:nvPr/>
          </p:nvCxnSpPr>
          <p:spPr bwMode="auto">
            <a:xfrm rot="5400000">
              <a:off x="5566" y="6697"/>
              <a:ext cx="461" cy="8"/>
            </a:xfrm>
            <a:prstGeom prst="bentConnector3">
              <a:avLst>
                <a:gd name="adj1" fmla="val 49894"/>
              </a:avLst>
            </a:prstGeom>
            <a:noFill/>
            <a:ln w="9525">
              <a:solidFill>
                <a:srgbClr val="000000"/>
              </a:solidFill>
              <a:miter lim="800000"/>
              <a:headEnd/>
              <a:tailEnd type="triangle" w="med" len="med"/>
            </a:ln>
          </p:spPr>
        </p:cxnSp>
        <p:cxnSp>
          <p:nvCxnSpPr>
            <p:cNvPr id="22" name="AutoShape 21"/>
            <p:cNvCxnSpPr>
              <a:cxnSpLocks noChangeShapeType="1"/>
              <a:stCxn id="11" idx="2"/>
              <a:endCxn id="18" idx="0"/>
            </p:cNvCxnSpPr>
            <p:nvPr/>
          </p:nvCxnSpPr>
          <p:spPr bwMode="auto">
            <a:xfrm rot="5400000">
              <a:off x="6750" y="5513"/>
              <a:ext cx="461" cy="2376"/>
            </a:xfrm>
            <a:prstGeom prst="bentConnector3">
              <a:avLst>
                <a:gd name="adj1" fmla="val 49894"/>
              </a:avLst>
            </a:prstGeom>
            <a:noFill/>
            <a:ln w="9525">
              <a:solidFill>
                <a:srgbClr val="000000"/>
              </a:solidFill>
              <a:miter lim="800000"/>
              <a:headEnd/>
              <a:tailEnd type="triangle" w="med" len="med"/>
            </a:ln>
          </p:spPr>
        </p:cxnSp>
        <p:sp>
          <p:nvSpPr>
            <p:cNvPr id="23" name="Rectangle 22"/>
            <p:cNvSpPr>
              <a:spLocks noChangeArrowheads="1"/>
            </p:cNvSpPr>
            <p:nvPr/>
          </p:nvSpPr>
          <p:spPr bwMode="auto">
            <a:xfrm>
              <a:off x="4432" y="7852"/>
              <a:ext cx="2734" cy="612"/>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a:solidFill>
                    <a:srgbClr val="000000"/>
                  </a:solidFill>
                  <a:latin typeface="Arial" pitchFamily="34" charset="0"/>
                  <a:ea typeface="+mn-ea"/>
                  <a:cs typeface="Arial" pitchFamily="34" charset="0"/>
                </a:rPr>
                <a:t>Stakeholder analysis</a:t>
              </a:r>
              <a:endParaRPr lang="en-US" kern="1200">
                <a:solidFill>
                  <a:prstClr val="black"/>
                </a:solidFill>
                <a:latin typeface="Arial" pitchFamily="34" charset="0"/>
                <a:ea typeface="+mn-ea"/>
                <a:cs typeface="Arial" pitchFamily="34" charset="0"/>
              </a:endParaRPr>
            </a:p>
          </p:txBody>
        </p:sp>
        <p:cxnSp>
          <p:nvCxnSpPr>
            <p:cNvPr id="24" name="AutoShape 23"/>
            <p:cNvCxnSpPr>
              <a:cxnSpLocks noChangeShapeType="1"/>
              <a:stCxn id="18" idx="2"/>
              <a:endCxn id="23" idx="0"/>
            </p:cNvCxnSpPr>
            <p:nvPr/>
          </p:nvCxnSpPr>
          <p:spPr bwMode="auto">
            <a:xfrm rot="16200000" flipH="1">
              <a:off x="5643" y="7696"/>
              <a:ext cx="306" cy="6"/>
            </a:xfrm>
            <a:prstGeom prst="bentConnector3">
              <a:avLst>
                <a:gd name="adj1" fmla="val 49671"/>
              </a:avLst>
            </a:prstGeom>
            <a:noFill/>
            <a:ln w="9525">
              <a:solidFill>
                <a:srgbClr val="000000"/>
              </a:solidFill>
              <a:miter lim="800000"/>
              <a:headEnd/>
              <a:tailEnd type="triangle" w="med" len="med"/>
            </a:ln>
          </p:spPr>
        </p:cxnSp>
        <p:sp>
          <p:nvSpPr>
            <p:cNvPr id="25" name="Rectangle 24"/>
            <p:cNvSpPr>
              <a:spLocks noChangeArrowheads="1"/>
            </p:cNvSpPr>
            <p:nvPr/>
          </p:nvSpPr>
          <p:spPr bwMode="auto">
            <a:xfrm>
              <a:off x="4396" y="8772"/>
              <a:ext cx="2734" cy="614"/>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dirty="0">
                  <a:solidFill>
                    <a:srgbClr val="000000"/>
                  </a:solidFill>
                  <a:latin typeface="Arial" pitchFamily="34" charset="0"/>
                  <a:ea typeface="+mn-ea"/>
                  <a:cs typeface="Arial" pitchFamily="34" charset="0"/>
                </a:rPr>
                <a:t>Report composition –Design recommendations</a:t>
              </a:r>
              <a:endParaRPr lang="en-US" kern="1200" dirty="0">
                <a:solidFill>
                  <a:prstClr val="black"/>
                </a:solidFill>
                <a:latin typeface="Arial" pitchFamily="34" charset="0"/>
                <a:ea typeface="+mn-ea"/>
                <a:cs typeface="Arial" pitchFamily="34" charset="0"/>
              </a:endParaRPr>
            </a:p>
          </p:txBody>
        </p:sp>
        <p:cxnSp>
          <p:nvCxnSpPr>
            <p:cNvPr id="26" name="AutoShape 25"/>
            <p:cNvCxnSpPr>
              <a:cxnSpLocks noChangeShapeType="1"/>
              <a:endCxn id="25" idx="0"/>
            </p:cNvCxnSpPr>
            <p:nvPr/>
          </p:nvCxnSpPr>
          <p:spPr bwMode="auto">
            <a:xfrm rot="5400000">
              <a:off x="5610" y="8617"/>
              <a:ext cx="308" cy="1"/>
            </a:xfrm>
            <a:prstGeom prst="straightConnector1">
              <a:avLst/>
            </a:prstGeom>
            <a:noFill/>
            <a:ln w="9525">
              <a:solidFill>
                <a:srgbClr val="000000"/>
              </a:solidFill>
              <a:round/>
              <a:headEnd/>
              <a:tailEnd type="triangle" w="med" len="med"/>
            </a:ln>
          </p:spPr>
        </p:cxnSp>
        <p:sp>
          <p:nvSpPr>
            <p:cNvPr id="27" name="Rectangle 26"/>
            <p:cNvSpPr>
              <a:spLocks noChangeArrowheads="1"/>
            </p:cNvSpPr>
            <p:nvPr/>
          </p:nvSpPr>
          <p:spPr bwMode="auto">
            <a:xfrm>
              <a:off x="9549" y="5856"/>
              <a:ext cx="1823" cy="614"/>
            </a:xfrm>
            <a:prstGeom prst="rect">
              <a:avLst/>
            </a:prstGeom>
            <a:solidFill>
              <a:srgbClr val="CCECFF"/>
            </a:solidFill>
            <a:ln w="9525">
              <a:solidFill>
                <a:srgbClr val="000000"/>
              </a:solidFill>
              <a:miter lim="800000"/>
              <a:headEnd/>
              <a:tailEnd/>
            </a:ln>
          </p:spPr>
          <p:txBody>
            <a:bodyPr vert="horz" wrap="square" lIns="66751" tIns="33376" rIns="66751" bIns="33376" numCol="1" anchor="ctr" anchorCtr="0" compatLnSpc="1">
              <a:prstTxWarp prst="textNoShape">
                <a:avLst/>
              </a:prstTxWarp>
            </a:bodyPr>
            <a:lstStyle/>
            <a:p>
              <a:pPr algn="ctr" rtl="0" fontAlgn="base">
                <a:spcBef>
                  <a:spcPct val="0"/>
                </a:spcBef>
                <a:spcAft>
                  <a:spcPts val="1000"/>
                </a:spcAft>
              </a:pPr>
              <a:r>
                <a:rPr lang="en-US" sz="900" kern="1200">
                  <a:solidFill>
                    <a:srgbClr val="000000"/>
                  </a:solidFill>
                  <a:latin typeface="Arial" pitchFamily="34" charset="0"/>
                  <a:ea typeface="+mn-ea"/>
                  <a:cs typeface="Arial" pitchFamily="34" charset="0"/>
                </a:rPr>
                <a:t>Development partners</a:t>
              </a:r>
              <a:endParaRPr lang="en-US" kern="1200">
                <a:solidFill>
                  <a:prstClr val="black"/>
                </a:solidFill>
                <a:latin typeface="Arial" pitchFamily="34" charset="0"/>
                <a:ea typeface="+mn-ea"/>
                <a:cs typeface="Arial" pitchFamily="34" charset="0"/>
              </a:endParaRPr>
            </a:p>
          </p:txBody>
        </p:sp>
        <p:cxnSp>
          <p:nvCxnSpPr>
            <p:cNvPr id="28" name="AutoShape 27"/>
            <p:cNvCxnSpPr>
              <a:cxnSpLocks noChangeShapeType="1"/>
              <a:endCxn id="27" idx="0"/>
            </p:cNvCxnSpPr>
            <p:nvPr/>
          </p:nvCxnSpPr>
          <p:spPr bwMode="auto">
            <a:xfrm>
              <a:off x="5793" y="5595"/>
              <a:ext cx="4668" cy="261"/>
            </a:xfrm>
            <a:prstGeom prst="bentConnector2">
              <a:avLst/>
            </a:prstGeom>
            <a:noFill/>
            <a:ln w="9525">
              <a:solidFill>
                <a:srgbClr val="000000"/>
              </a:solidFill>
              <a:miter lim="800000"/>
              <a:headEnd/>
              <a:tailEnd type="triangle" w="med" len="med"/>
            </a:ln>
          </p:spPr>
        </p:cxnSp>
        <p:cxnSp>
          <p:nvCxnSpPr>
            <p:cNvPr id="29" name="AutoShape 28"/>
            <p:cNvCxnSpPr>
              <a:cxnSpLocks noChangeShapeType="1"/>
              <a:stCxn id="27" idx="2"/>
              <a:endCxn id="18" idx="0"/>
            </p:cNvCxnSpPr>
            <p:nvPr/>
          </p:nvCxnSpPr>
          <p:spPr bwMode="auto">
            <a:xfrm rot="5400000">
              <a:off x="7896" y="4367"/>
              <a:ext cx="461" cy="4668"/>
            </a:xfrm>
            <a:prstGeom prst="bentConnector3">
              <a:avLst>
                <a:gd name="adj1" fmla="val 49894"/>
              </a:avLst>
            </a:prstGeom>
            <a:noFill/>
            <a:ln w="9525">
              <a:solidFill>
                <a:srgbClr val="000000"/>
              </a:solidFill>
              <a:miter lim="800000"/>
              <a:headEnd/>
              <a:tailEnd type="triangle" w="med" len="med"/>
            </a:ln>
          </p:spPr>
        </p:cxnSp>
      </p:grpSp>
    </p:spTree>
    <p:extLst>
      <p:ext uri="{BB962C8B-B14F-4D97-AF65-F5344CB8AC3E}">
        <p14:creationId xmlns:p14="http://schemas.microsoft.com/office/powerpoint/2010/main" val="3194164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II: OPEN GOVERNANCE PROCESS</a:t>
            </a:r>
            <a:br>
              <a:rPr lang="en-US" sz="2400" dirty="0"/>
            </a:br>
            <a:endParaRPr lang="en-US" sz="2400" dirty="0"/>
          </a:p>
        </p:txBody>
      </p:sp>
      <p:sp>
        <p:nvSpPr>
          <p:cNvPr id="3" name="Subtitle 2"/>
          <p:cNvSpPr>
            <a:spLocks noGrp="1"/>
          </p:cNvSpPr>
          <p:nvPr>
            <p:ph type="subTitle" idx="1"/>
          </p:nvPr>
        </p:nvSpPr>
        <p:spPr>
          <a:xfrm>
            <a:off x="1447800" y="2590800"/>
            <a:ext cx="6400800" cy="1752600"/>
          </a:xfrm>
        </p:spPr>
        <p:txBody>
          <a:bodyPr>
            <a:normAutofit lnSpcReduction="10000"/>
          </a:bodyPr>
          <a:lstStyle/>
          <a:p>
            <a:r>
              <a:rPr lang="en-US" sz="2400" i="1" dirty="0"/>
              <a:t>PPD needs to function under open, transparent and fair governance rules. PPDs will be more likely to succeed if their governance structures are designed to best take into account political economy factors.</a:t>
            </a:r>
            <a:endParaRPr lang="en-US" dirty="0"/>
          </a:p>
        </p:txBody>
      </p:sp>
    </p:spTree>
    <p:extLst>
      <p:ext uri="{BB962C8B-B14F-4D97-AF65-F5344CB8AC3E}">
        <p14:creationId xmlns:p14="http://schemas.microsoft.com/office/powerpoint/2010/main" val="386056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69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 y="1454150"/>
            <a:ext cx="2743200" cy="4785917"/>
          </a:xfrm>
          <a:prstGeom prst="rect">
            <a:avLst/>
          </a:prstGeom>
          <a:noFill/>
          <a:ln w="9525">
            <a:noFill/>
            <a:miter lim="800000"/>
            <a:headEnd/>
            <a:tailEnd/>
          </a:ln>
        </p:spPr>
        <p:txBody>
          <a:bodyPr lIns="91430" tIns="45716" rIns="91430" bIns="45716">
            <a:spAutoFit/>
          </a:bodyPr>
          <a:lstStyle/>
          <a:p>
            <a:pPr defTabSz="912813" eaLnBrk="0" hangingPunct="0">
              <a:spcBef>
                <a:spcPct val="50000"/>
              </a:spcBef>
            </a:pPr>
            <a:r>
              <a:rPr lang="en-US" sz="1600" b="1" u="sng" dirty="0">
                <a:solidFill>
                  <a:srgbClr val="000000"/>
                </a:solidFill>
                <a:latin typeface="+mj-lt"/>
              </a:rPr>
              <a:t>Public Authorities</a:t>
            </a:r>
            <a:r>
              <a:rPr lang="en-US" sz="1600" dirty="0">
                <a:solidFill>
                  <a:srgbClr val="000000"/>
                </a:solidFill>
                <a:latin typeface="+mj-lt"/>
              </a:rPr>
              <a:t>: </a:t>
            </a:r>
          </a:p>
          <a:p>
            <a:pPr defTabSz="912813" eaLnBrk="0" hangingPunct="0">
              <a:spcBef>
                <a:spcPct val="50000"/>
              </a:spcBef>
            </a:pPr>
            <a:r>
              <a:rPr lang="en-US" sz="1400" dirty="0">
                <a:latin typeface="+mj-lt"/>
              </a:rPr>
              <a:t>Engagement means </a:t>
            </a:r>
            <a:r>
              <a:rPr lang="en-US" sz="1400" dirty="0">
                <a:solidFill>
                  <a:srgbClr val="000000"/>
                </a:solidFill>
                <a:latin typeface="+mj-lt"/>
              </a:rPr>
              <a:t>sufficient capacity, political will and leadership.</a:t>
            </a:r>
            <a:endParaRPr lang="en-US" sz="1400" dirty="0">
              <a:latin typeface="+mj-lt"/>
            </a:endParaRPr>
          </a:p>
          <a:p>
            <a:pPr defTabSz="912813" eaLnBrk="0" hangingPunct="0">
              <a:spcBef>
                <a:spcPct val="50000"/>
              </a:spcBef>
            </a:pPr>
            <a:r>
              <a:rPr lang="en-US" sz="1600" b="1" u="sng" dirty="0">
                <a:solidFill>
                  <a:srgbClr val="000000"/>
                </a:solidFill>
                <a:latin typeface="+mj-lt"/>
              </a:rPr>
              <a:t>Business community</a:t>
            </a:r>
            <a:r>
              <a:rPr lang="en-US" sz="1600" dirty="0">
                <a:solidFill>
                  <a:srgbClr val="000000"/>
                </a:solidFill>
                <a:latin typeface="+mj-lt"/>
              </a:rPr>
              <a:t>: </a:t>
            </a:r>
          </a:p>
          <a:p>
            <a:pPr defTabSz="912813" eaLnBrk="0" hangingPunct="0">
              <a:spcBef>
                <a:spcPct val="50000"/>
              </a:spcBef>
            </a:pPr>
            <a:r>
              <a:rPr lang="en-US" sz="1400" dirty="0">
                <a:solidFill>
                  <a:srgbClr val="000000"/>
                </a:solidFill>
                <a:latin typeface="+mj-lt"/>
              </a:rPr>
              <a:t>Needs to be somehow organized, led and feel a basic sense of security.</a:t>
            </a:r>
          </a:p>
          <a:p>
            <a:pPr defTabSz="912813" eaLnBrk="0" hangingPunct="0">
              <a:spcBef>
                <a:spcPct val="50000"/>
              </a:spcBef>
            </a:pPr>
            <a:r>
              <a:rPr lang="en-US" sz="1600" b="1" u="sng" dirty="0">
                <a:solidFill>
                  <a:srgbClr val="000000"/>
                </a:solidFill>
                <a:latin typeface="+mj-lt"/>
              </a:rPr>
              <a:t>Champion</a:t>
            </a:r>
            <a:r>
              <a:rPr lang="en-US" sz="1600" dirty="0">
                <a:solidFill>
                  <a:srgbClr val="000000"/>
                </a:solidFill>
                <a:latin typeface="+mj-lt"/>
              </a:rPr>
              <a:t>: </a:t>
            </a:r>
          </a:p>
          <a:p>
            <a:pPr defTabSz="912813" eaLnBrk="0" hangingPunct="0">
              <a:spcBef>
                <a:spcPct val="50000"/>
              </a:spcBef>
            </a:pPr>
            <a:r>
              <a:rPr lang="en-US" sz="1400" dirty="0">
                <a:solidFill>
                  <a:srgbClr val="000000"/>
                </a:solidFill>
                <a:latin typeface="+mj-lt"/>
              </a:rPr>
              <a:t>Needs credibility, expertise </a:t>
            </a:r>
            <a:br>
              <a:rPr lang="en-US" sz="1400" dirty="0">
                <a:solidFill>
                  <a:srgbClr val="000000"/>
                </a:solidFill>
                <a:latin typeface="+mj-lt"/>
              </a:rPr>
            </a:br>
            <a:r>
              <a:rPr lang="en-US" sz="1400" dirty="0">
                <a:solidFill>
                  <a:srgbClr val="000000"/>
                </a:solidFill>
                <a:latin typeface="+mj-lt"/>
              </a:rPr>
              <a:t>and the ability to get media attention </a:t>
            </a:r>
          </a:p>
          <a:p>
            <a:pPr defTabSz="912813" eaLnBrk="0" hangingPunct="0">
              <a:spcBef>
                <a:spcPct val="50000"/>
              </a:spcBef>
            </a:pPr>
            <a:r>
              <a:rPr lang="en-US" sz="1600" b="1" u="sng" dirty="0">
                <a:solidFill>
                  <a:srgbClr val="000000"/>
                </a:solidFill>
                <a:latin typeface="+mj-lt"/>
              </a:rPr>
              <a:t>I</a:t>
            </a:r>
            <a:r>
              <a:rPr lang="en-US" sz="1600" b="1" u="sng" dirty="0">
                <a:solidFill>
                  <a:srgbClr val="000000"/>
                </a:solidFill>
                <a:latin typeface="+mj-lt"/>
                <a:cs typeface="Lucida Sans Unicode" pitchFamily="34" charset="0"/>
              </a:rPr>
              <a:t>nstruments</a:t>
            </a:r>
            <a:r>
              <a:rPr lang="en-US" sz="1600" dirty="0">
                <a:solidFill>
                  <a:srgbClr val="000000"/>
                </a:solidFill>
                <a:latin typeface="+mj-lt"/>
                <a:cs typeface="Lucida Sans Unicode" pitchFamily="34" charset="0"/>
              </a:rPr>
              <a:t>: </a:t>
            </a:r>
          </a:p>
          <a:p>
            <a:pPr defTabSz="912813" eaLnBrk="0" hangingPunct="0">
              <a:spcBef>
                <a:spcPct val="50000"/>
              </a:spcBef>
            </a:pPr>
            <a:r>
              <a:rPr lang="en-US" sz="1400" dirty="0">
                <a:solidFill>
                  <a:srgbClr val="000000"/>
                </a:solidFill>
                <a:latin typeface="+mj-lt"/>
                <a:cs typeface="Lucida Sans Unicode" pitchFamily="34" charset="0"/>
              </a:rPr>
              <a:t>Need logistical facilities, seed funds (may also supplement champion in QA) </a:t>
            </a:r>
            <a:endParaRPr lang="en-GB" sz="1400" dirty="0">
              <a:latin typeface="+mj-lt"/>
              <a:cs typeface="Lucida Sans Unicode" pitchFamily="34" charset="0"/>
            </a:endParaRPr>
          </a:p>
          <a:p>
            <a:pPr defTabSz="912813" eaLnBrk="0" hangingPunct="0">
              <a:spcBef>
                <a:spcPct val="50000"/>
              </a:spcBef>
            </a:pPr>
            <a:endParaRPr lang="en-GB" sz="1400" dirty="0">
              <a:latin typeface="Verdana" pitchFamily="34" charset="0"/>
            </a:endParaRPr>
          </a:p>
        </p:txBody>
      </p:sp>
      <p:grpSp>
        <p:nvGrpSpPr>
          <p:cNvPr id="2" name="Group 5"/>
          <p:cNvGrpSpPr>
            <a:grpSpLocks/>
          </p:cNvGrpSpPr>
          <p:nvPr/>
        </p:nvGrpSpPr>
        <p:grpSpPr bwMode="auto">
          <a:xfrm>
            <a:off x="2362200" y="1047750"/>
            <a:ext cx="6858000" cy="5276850"/>
            <a:chOff x="1488" y="660"/>
            <a:chExt cx="4320" cy="3324"/>
          </a:xfrm>
        </p:grpSpPr>
        <p:sp>
          <p:nvSpPr>
            <p:cNvPr id="33803" name="Text Box 6"/>
            <p:cNvSpPr txBox="1">
              <a:spLocks noChangeArrowheads="1"/>
            </p:cNvSpPr>
            <p:nvPr/>
          </p:nvSpPr>
          <p:spPr bwMode="auto">
            <a:xfrm>
              <a:off x="4584" y="2328"/>
              <a:ext cx="504" cy="216"/>
            </a:xfrm>
            <a:prstGeom prst="rect">
              <a:avLst/>
            </a:prstGeom>
            <a:noFill/>
            <a:ln w="9525">
              <a:noFill/>
              <a:miter lim="800000"/>
              <a:headEnd/>
              <a:tailEnd/>
            </a:ln>
          </p:spPr>
          <p:txBody>
            <a:bodyPr lIns="89611" tIns="44806" rIns="89611" bIns="44806"/>
            <a:lstStyle/>
            <a:p>
              <a:pPr defTabSz="912813" eaLnBrk="0" hangingPunct="0"/>
              <a:r>
                <a:rPr lang="en-US" sz="800"/>
                <a:t>Strong</a:t>
              </a:r>
            </a:p>
          </p:txBody>
        </p:sp>
        <p:sp>
          <p:nvSpPr>
            <p:cNvPr id="33804" name="Text Box 7"/>
            <p:cNvSpPr txBox="1">
              <a:spLocks noChangeArrowheads="1"/>
            </p:cNvSpPr>
            <p:nvPr/>
          </p:nvSpPr>
          <p:spPr bwMode="auto">
            <a:xfrm>
              <a:off x="2064" y="2328"/>
              <a:ext cx="504" cy="216"/>
            </a:xfrm>
            <a:prstGeom prst="rect">
              <a:avLst/>
            </a:prstGeom>
            <a:noFill/>
            <a:ln w="9525">
              <a:noFill/>
              <a:miter lim="800000"/>
              <a:headEnd/>
              <a:tailEnd/>
            </a:ln>
          </p:spPr>
          <p:txBody>
            <a:bodyPr lIns="89611" tIns="44806" rIns="89611" bIns="44806"/>
            <a:lstStyle/>
            <a:p>
              <a:pPr defTabSz="912813" eaLnBrk="0" hangingPunct="0"/>
              <a:r>
                <a:rPr lang="en-US" sz="800"/>
                <a:t>Strong</a:t>
              </a:r>
            </a:p>
          </p:txBody>
        </p:sp>
        <p:sp>
          <p:nvSpPr>
            <p:cNvPr id="33805" name="Text Box 8"/>
            <p:cNvSpPr txBox="1">
              <a:spLocks noChangeArrowheads="1"/>
            </p:cNvSpPr>
            <p:nvPr/>
          </p:nvSpPr>
          <p:spPr bwMode="auto">
            <a:xfrm>
              <a:off x="3144" y="3480"/>
              <a:ext cx="456" cy="360"/>
            </a:xfrm>
            <a:prstGeom prst="rect">
              <a:avLst/>
            </a:prstGeom>
            <a:noFill/>
            <a:ln w="9525">
              <a:noFill/>
              <a:miter lim="800000"/>
              <a:headEnd/>
              <a:tailEnd/>
            </a:ln>
          </p:spPr>
          <p:txBody>
            <a:bodyPr lIns="89611" tIns="44806" rIns="89611" bIns="44806"/>
            <a:lstStyle/>
            <a:p>
              <a:pPr defTabSz="912813" eaLnBrk="0" hangingPunct="0"/>
              <a:r>
                <a:rPr lang="en-US" sz="800"/>
                <a:t>Strong</a:t>
              </a:r>
            </a:p>
          </p:txBody>
        </p:sp>
        <p:sp>
          <p:nvSpPr>
            <p:cNvPr id="33806" name="Text Box 9"/>
            <p:cNvSpPr txBox="1">
              <a:spLocks noChangeArrowheads="1"/>
            </p:cNvSpPr>
            <p:nvPr/>
          </p:nvSpPr>
          <p:spPr bwMode="auto">
            <a:xfrm>
              <a:off x="3216" y="888"/>
              <a:ext cx="384" cy="360"/>
            </a:xfrm>
            <a:prstGeom prst="rect">
              <a:avLst/>
            </a:prstGeom>
            <a:noFill/>
            <a:ln w="9525">
              <a:noFill/>
              <a:miter lim="800000"/>
              <a:headEnd/>
              <a:tailEnd/>
            </a:ln>
          </p:spPr>
          <p:txBody>
            <a:bodyPr lIns="89611" tIns="44806" rIns="89611" bIns="44806"/>
            <a:lstStyle/>
            <a:p>
              <a:pPr defTabSz="912813" eaLnBrk="0" hangingPunct="0"/>
              <a:r>
                <a:rPr lang="en-US" sz="800"/>
                <a:t>Strong</a:t>
              </a:r>
            </a:p>
          </p:txBody>
        </p:sp>
        <p:sp>
          <p:nvSpPr>
            <p:cNvPr id="33807" name="Text Box 10"/>
            <p:cNvSpPr txBox="1">
              <a:spLocks noChangeArrowheads="1"/>
            </p:cNvSpPr>
            <p:nvPr/>
          </p:nvSpPr>
          <p:spPr bwMode="auto">
            <a:xfrm>
              <a:off x="1488" y="2166"/>
              <a:ext cx="648" cy="384"/>
            </a:xfrm>
            <a:prstGeom prst="rect">
              <a:avLst/>
            </a:prstGeom>
            <a:noFill/>
            <a:ln w="9525">
              <a:noFill/>
              <a:miter lim="800000"/>
              <a:headEnd/>
              <a:tailEnd/>
            </a:ln>
          </p:spPr>
          <p:txBody>
            <a:bodyPr lIns="89611" tIns="44806" rIns="89611" bIns="44806"/>
            <a:lstStyle/>
            <a:p>
              <a:pPr algn="r" defTabSz="912813" eaLnBrk="0" hangingPunct="0"/>
              <a:r>
                <a:rPr lang="en-US" sz="1000"/>
                <a:t>BUSINESS COMMUNITY</a:t>
              </a:r>
            </a:p>
          </p:txBody>
        </p:sp>
        <p:sp>
          <p:nvSpPr>
            <p:cNvPr id="33808" name="Text Box 11"/>
            <p:cNvSpPr txBox="1">
              <a:spLocks noChangeArrowheads="1"/>
            </p:cNvSpPr>
            <p:nvPr/>
          </p:nvSpPr>
          <p:spPr bwMode="auto">
            <a:xfrm>
              <a:off x="5016" y="2160"/>
              <a:ext cx="792" cy="456"/>
            </a:xfrm>
            <a:prstGeom prst="rect">
              <a:avLst/>
            </a:prstGeom>
            <a:noFill/>
            <a:ln w="9525">
              <a:noFill/>
              <a:miter lim="800000"/>
              <a:headEnd/>
              <a:tailEnd/>
            </a:ln>
          </p:spPr>
          <p:txBody>
            <a:bodyPr lIns="89611" tIns="44806" rIns="89611" bIns="44806"/>
            <a:lstStyle/>
            <a:p>
              <a:pPr defTabSz="912813" eaLnBrk="0" hangingPunct="0"/>
              <a:r>
                <a:rPr lang="en-US" sz="1000"/>
                <a:t>PUBLIC AUTHORITIES</a:t>
              </a:r>
            </a:p>
          </p:txBody>
        </p:sp>
        <p:sp>
          <p:nvSpPr>
            <p:cNvPr id="33809" name="Text Box 12"/>
            <p:cNvSpPr txBox="1">
              <a:spLocks noChangeArrowheads="1"/>
            </p:cNvSpPr>
            <p:nvPr/>
          </p:nvSpPr>
          <p:spPr bwMode="auto">
            <a:xfrm>
              <a:off x="3300" y="660"/>
              <a:ext cx="600" cy="228"/>
            </a:xfrm>
            <a:prstGeom prst="rect">
              <a:avLst/>
            </a:prstGeom>
            <a:noFill/>
            <a:ln w="9525">
              <a:noFill/>
              <a:miter lim="800000"/>
              <a:headEnd/>
              <a:tailEnd/>
            </a:ln>
          </p:spPr>
          <p:txBody>
            <a:bodyPr lIns="89611" tIns="44806" rIns="89611" bIns="44806"/>
            <a:lstStyle/>
            <a:p>
              <a:pPr defTabSz="912813" eaLnBrk="0" hangingPunct="0"/>
              <a:r>
                <a:rPr lang="en-US" sz="1000"/>
                <a:t>CHAMPION</a:t>
              </a:r>
            </a:p>
          </p:txBody>
        </p:sp>
        <p:sp>
          <p:nvSpPr>
            <p:cNvPr id="33810" name="Text Box 13"/>
            <p:cNvSpPr txBox="1">
              <a:spLocks noChangeArrowheads="1"/>
            </p:cNvSpPr>
            <p:nvPr/>
          </p:nvSpPr>
          <p:spPr bwMode="auto">
            <a:xfrm>
              <a:off x="3216" y="3696"/>
              <a:ext cx="792" cy="288"/>
            </a:xfrm>
            <a:prstGeom prst="rect">
              <a:avLst/>
            </a:prstGeom>
            <a:noFill/>
            <a:ln w="9525">
              <a:noFill/>
              <a:miter lim="800000"/>
              <a:headEnd/>
              <a:tailEnd/>
            </a:ln>
          </p:spPr>
          <p:txBody>
            <a:bodyPr lIns="89611" tIns="44806" rIns="89611" bIns="44806"/>
            <a:lstStyle/>
            <a:p>
              <a:pPr defTabSz="912813" eaLnBrk="0" hangingPunct="0"/>
              <a:r>
                <a:rPr lang="en-US" sz="1000"/>
                <a:t>INSTRUMENTS</a:t>
              </a:r>
            </a:p>
          </p:txBody>
        </p:sp>
        <p:grpSp>
          <p:nvGrpSpPr>
            <p:cNvPr id="3" name="Group 14"/>
            <p:cNvGrpSpPr>
              <a:grpSpLocks/>
            </p:cNvGrpSpPr>
            <p:nvPr/>
          </p:nvGrpSpPr>
          <p:grpSpPr bwMode="auto">
            <a:xfrm>
              <a:off x="2208" y="2250"/>
              <a:ext cx="2736" cy="58"/>
              <a:chOff x="2520" y="5025"/>
              <a:chExt cx="6840" cy="144"/>
            </a:xfrm>
          </p:grpSpPr>
          <p:sp>
            <p:nvSpPr>
              <p:cNvPr id="33827" name="Line 15"/>
              <p:cNvSpPr>
                <a:spLocks noChangeShapeType="1"/>
              </p:cNvSpPr>
              <p:nvPr/>
            </p:nvSpPr>
            <p:spPr bwMode="auto">
              <a:xfrm>
                <a:off x="6360" y="5025"/>
                <a:ext cx="0" cy="144"/>
              </a:xfrm>
              <a:prstGeom prst="line">
                <a:avLst/>
              </a:prstGeom>
              <a:noFill/>
              <a:ln w="9525">
                <a:solidFill>
                  <a:srgbClr val="000000"/>
                </a:solidFill>
                <a:round/>
                <a:headEnd/>
                <a:tailEnd/>
              </a:ln>
            </p:spPr>
            <p:txBody>
              <a:bodyPr/>
              <a:lstStyle/>
              <a:p>
                <a:endParaRPr lang="fr-FR"/>
              </a:p>
            </p:txBody>
          </p:sp>
          <p:sp>
            <p:nvSpPr>
              <p:cNvPr id="33828" name="Line 16"/>
              <p:cNvSpPr>
                <a:spLocks noChangeShapeType="1"/>
              </p:cNvSpPr>
              <p:nvPr/>
            </p:nvSpPr>
            <p:spPr bwMode="auto">
              <a:xfrm>
                <a:off x="6840" y="5025"/>
                <a:ext cx="0" cy="144"/>
              </a:xfrm>
              <a:prstGeom prst="line">
                <a:avLst/>
              </a:prstGeom>
              <a:noFill/>
              <a:ln w="9525">
                <a:solidFill>
                  <a:srgbClr val="000000"/>
                </a:solidFill>
                <a:round/>
                <a:headEnd/>
                <a:tailEnd/>
              </a:ln>
            </p:spPr>
            <p:txBody>
              <a:bodyPr/>
              <a:lstStyle/>
              <a:p>
                <a:endParaRPr lang="fr-FR"/>
              </a:p>
            </p:txBody>
          </p:sp>
          <p:sp>
            <p:nvSpPr>
              <p:cNvPr id="33829" name="Line 17"/>
              <p:cNvSpPr>
                <a:spLocks noChangeShapeType="1"/>
              </p:cNvSpPr>
              <p:nvPr/>
            </p:nvSpPr>
            <p:spPr bwMode="auto">
              <a:xfrm>
                <a:off x="7380" y="5025"/>
                <a:ext cx="0" cy="144"/>
              </a:xfrm>
              <a:prstGeom prst="line">
                <a:avLst/>
              </a:prstGeom>
              <a:noFill/>
              <a:ln w="9525">
                <a:solidFill>
                  <a:srgbClr val="000000"/>
                </a:solidFill>
                <a:round/>
                <a:headEnd/>
                <a:tailEnd/>
              </a:ln>
            </p:spPr>
            <p:txBody>
              <a:bodyPr/>
              <a:lstStyle/>
              <a:p>
                <a:endParaRPr lang="fr-FR"/>
              </a:p>
            </p:txBody>
          </p:sp>
          <p:sp>
            <p:nvSpPr>
              <p:cNvPr id="33830" name="Line 18"/>
              <p:cNvSpPr>
                <a:spLocks noChangeShapeType="1"/>
              </p:cNvSpPr>
              <p:nvPr/>
            </p:nvSpPr>
            <p:spPr bwMode="auto">
              <a:xfrm>
                <a:off x="7920" y="5025"/>
                <a:ext cx="0" cy="144"/>
              </a:xfrm>
              <a:prstGeom prst="line">
                <a:avLst/>
              </a:prstGeom>
              <a:noFill/>
              <a:ln w="9525">
                <a:solidFill>
                  <a:srgbClr val="000000"/>
                </a:solidFill>
                <a:round/>
                <a:headEnd/>
                <a:tailEnd/>
              </a:ln>
            </p:spPr>
            <p:txBody>
              <a:bodyPr/>
              <a:lstStyle/>
              <a:p>
                <a:endParaRPr lang="fr-FR"/>
              </a:p>
            </p:txBody>
          </p:sp>
          <p:sp>
            <p:nvSpPr>
              <p:cNvPr id="33831" name="Line 19"/>
              <p:cNvSpPr>
                <a:spLocks noChangeShapeType="1"/>
              </p:cNvSpPr>
              <p:nvPr/>
            </p:nvSpPr>
            <p:spPr bwMode="auto">
              <a:xfrm>
                <a:off x="8460" y="5025"/>
                <a:ext cx="0" cy="144"/>
              </a:xfrm>
              <a:prstGeom prst="line">
                <a:avLst/>
              </a:prstGeom>
              <a:noFill/>
              <a:ln w="9525">
                <a:solidFill>
                  <a:srgbClr val="000000"/>
                </a:solidFill>
                <a:round/>
                <a:headEnd/>
                <a:tailEnd/>
              </a:ln>
            </p:spPr>
            <p:txBody>
              <a:bodyPr/>
              <a:lstStyle/>
              <a:p>
                <a:endParaRPr lang="fr-FR"/>
              </a:p>
            </p:txBody>
          </p:sp>
          <p:sp>
            <p:nvSpPr>
              <p:cNvPr id="33832" name="Line 20"/>
              <p:cNvSpPr>
                <a:spLocks noChangeShapeType="1"/>
              </p:cNvSpPr>
              <p:nvPr/>
            </p:nvSpPr>
            <p:spPr bwMode="auto">
              <a:xfrm>
                <a:off x="9000" y="5025"/>
                <a:ext cx="0" cy="144"/>
              </a:xfrm>
              <a:prstGeom prst="line">
                <a:avLst/>
              </a:prstGeom>
              <a:noFill/>
              <a:ln w="9525">
                <a:solidFill>
                  <a:srgbClr val="000000"/>
                </a:solidFill>
                <a:round/>
                <a:headEnd/>
                <a:tailEnd/>
              </a:ln>
            </p:spPr>
            <p:txBody>
              <a:bodyPr/>
              <a:lstStyle/>
              <a:p>
                <a:endParaRPr lang="fr-FR"/>
              </a:p>
            </p:txBody>
          </p:sp>
          <p:sp>
            <p:nvSpPr>
              <p:cNvPr id="33833" name="Line 21"/>
              <p:cNvSpPr>
                <a:spLocks noChangeShapeType="1"/>
              </p:cNvSpPr>
              <p:nvPr/>
            </p:nvSpPr>
            <p:spPr bwMode="auto">
              <a:xfrm>
                <a:off x="5505" y="5025"/>
                <a:ext cx="0" cy="144"/>
              </a:xfrm>
              <a:prstGeom prst="line">
                <a:avLst/>
              </a:prstGeom>
              <a:noFill/>
              <a:ln w="9525">
                <a:solidFill>
                  <a:srgbClr val="000000"/>
                </a:solidFill>
                <a:round/>
                <a:headEnd/>
                <a:tailEnd/>
              </a:ln>
            </p:spPr>
            <p:txBody>
              <a:bodyPr/>
              <a:lstStyle/>
              <a:p>
                <a:endParaRPr lang="fr-FR"/>
              </a:p>
            </p:txBody>
          </p:sp>
          <p:sp>
            <p:nvSpPr>
              <p:cNvPr id="33834" name="Line 22"/>
              <p:cNvSpPr>
                <a:spLocks noChangeShapeType="1"/>
              </p:cNvSpPr>
              <p:nvPr/>
            </p:nvSpPr>
            <p:spPr bwMode="auto">
              <a:xfrm>
                <a:off x="2880" y="5025"/>
                <a:ext cx="0" cy="144"/>
              </a:xfrm>
              <a:prstGeom prst="line">
                <a:avLst/>
              </a:prstGeom>
              <a:noFill/>
              <a:ln w="9525">
                <a:solidFill>
                  <a:srgbClr val="000000"/>
                </a:solidFill>
                <a:round/>
                <a:headEnd/>
                <a:tailEnd/>
              </a:ln>
            </p:spPr>
            <p:txBody>
              <a:bodyPr/>
              <a:lstStyle/>
              <a:p>
                <a:endParaRPr lang="fr-FR"/>
              </a:p>
            </p:txBody>
          </p:sp>
          <p:sp>
            <p:nvSpPr>
              <p:cNvPr id="33835" name="Line 23"/>
              <p:cNvSpPr>
                <a:spLocks noChangeShapeType="1"/>
              </p:cNvSpPr>
              <p:nvPr/>
            </p:nvSpPr>
            <p:spPr bwMode="auto">
              <a:xfrm>
                <a:off x="3420" y="5025"/>
                <a:ext cx="0" cy="144"/>
              </a:xfrm>
              <a:prstGeom prst="line">
                <a:avLst/>
              </a:prstGeom>
              <a:noFill/>
              <a:ln w="9525">
                <a:solidFill>
                  <a:srgbClr val="000000"/>
                </a:solidFill>
                <a:round/>
                <a:headEnd/>
                <a:tailEnd/>
              </a:ln>
            </p:spPr>
            <p:txBody>
              <a:bodyPr/>
              <a:lstStyle/>
              <a:p>
                <a:endParaRPr lang="fr-FR"/>
              </a:p>
            </p:txBody>
          </p:sp>
          <p:sp>
            <p:nvSpPr>
              <p:cNvPr id="33836" name="Line 24"/>
              <p:cNvSpPr>
                <a:spLocks noChangeShapeType="1"/>
              </p:cNvSpPr>
              <p:nvPr/>
            </p:nvSpPr>
            <p:spPr bwMode="auto">
              <a:xfrm>
                <a:off x="3960" y="5025"/>
                <a:ext cx="0" cy="144"/>
              </a:xfrm>
              <a:prstGeom prst="line">
                <a:avLst/>
              </a:prstGeom>
              <a:noFill/>
              <a:ln w="9525">
                <a:solidFill>
                  <a:srgbClr val="000000"/>
                </a:solidFill>
                <a:round/>
                <a:headEnd/>
                <a:tailEnd/>
              </a:ln>
            </p:spPr>
            <p:txBody>
              <a:bodyPr/>
              <a:lstStyle/>
              <a:p>
                <a:endParaRPr lang="fr-FR"/>
              </a:p>
            </p:txBody>
          </p:sp>
          <p:sp>
            <p:nvSpPr>
              <p:cNvPr id="33837" name="Line 25"/>
              <p:cNvSpPr>
                <a:spLocks noChangeShapeType="1"/>
              </p:cNvSpPr>
              <p:nvPr/>
            </p:nvSpPr>
            <p:spPr bwMode="auto">
              <a:xfrm>
                <a:off x="4500" y="5025"/>
                <a:ext cx="0" cy="144"/>
              </a:xfrm>
              <a:prstGeom prst="line">
                <a:avLst/>
              </a:prstGeom>
              <a:noFill/>
              <a:ln w="9525">
                <a:solidFill>
                  <a:srgbClr val="000000"/>
                </a:solidFill>
                <a:round/>
                <a:headEnd/>
                <a:tailEnd/>
              </a:ln>
            </p:spPr>
            <p:txBody>
              <a:bodyPr/>
              <a:lstStyle/>
              <a:p>
                <a:endParaRPr lang="fr-FR"/>
              </a:p>
            </p:txBody>
          </p:sp>
          <p:sp>
            <p:nvSpPr>
              <p:cNvPr id="33838" name="Line 26"/>
              <p:cNvSpPr>
                <a:spLocks noChangeShapeType="1"/>
              </p:cNvSpPr>
              <p:nvPr/>
            </p:nvSpPr>
            <p:spPr bwMode="auto">
              <a:xfrm>
                <a:off x="5040" y="5025"/>
                <a:ext cx="0" cy="144"/>
              </a:xfrm>
              <a:prstGeom prst="line">
                <a:avLst/>
              </a:prstGeom>
              <a:noFill/>
              <a:ln w="9525">
                <a:solidFill>
                  <a:srgbClr val="000000"/>
                </a:solidFill>
                <a:round/>
                <a:headEnd/>
                <a:tailEnd/>
              </a:ln>
            </p:spPr>
            <p:txBody>
              <a:bodyPr/>
              <a:lstStyle/>
              <a:p>
                <a:endParaRPr lang="fr-FR"/>
              </a:p>
            </p:txBody>
          </p:sp>
          <p:sp>
            <p:nvSpPr>
              <p:cNvPr id="33839" name="Line 27"/>
              <p:cNvSpPr>
                <a:spLocks noChangeShapeType="1"/>
              </p:cNvSpPr>
              <p:nvPr/>
            </p:nvSpPr>
            <p:spPr bwMode="auto">
              <a:xfrm>
                <a:off x="2520" y="5100"/>
                <a:ext cx="6840" cy="0"/>
              </a:xfrm>
              <a:prstGeom prst="line">
                <a:avLst/>
              </a:prstGeom>
              <a:noFill/>
              <a:ln w="9525">
                <a:solidFill>
                  <a:srgbClr val="000000"/>
                </a:solidFill>
                <a:round/>
                <a:headEnd type="triangle" w="med" len="med"/>
                <a:tailEnd type="triangle" w="med" len="med"/>
              </a:ln>
            </p:spPr>
            <p:txBody>
              <a:bodyPr/>
              <a:lstStyle/>
              <a:p>
                <a:endParaRPr lang="fr-FR"/>
              </a:p>
            </p:txBody>
          </p:sp>
        </p:grpSp>
        <p:grpSp>
          <p:nvGrpSpPr>
            <p:cNvPr id="4" name="Group 28"/>
            <p:cNvGrpSpPr>
              <a:grpSpLocks/>
            </p:cNvGrpSpPr>
            <p:nvPr/>
          </p:nvGrpSpPr>
          <p:grpSpPr bwMode="auto">
            <a:xfrm rot="5400000">
              <a:off x="2208" y="2251"/>
              <a:ext cx="2736" cy="58"/>
              <a:chOff x="2520" y="5025"/>
              <a:chExt cx="6840" cy="144"/>
            </a:xfrm>
          </p:grpSpPr>
          <p:sp>
            <p:nvSpPr>
              <p:cNvPr id="33814" name="Line 29"/>
              <p:cNvSpPr>
                <a:spLocks noChangeShapeType="1"/>
              </p:cNvSpPr>
              <p:nvPr/>
            </p:nvSpPr>
            <p:spPr bwMode="auto">
              <a:xfrm>
                <a:off x="6360" y="5025"/>
                <a:ext cx="0" cy="144"/>
              </a:xfrm>
              <a:prstGeom prst="line">
                <a:avLst/>
              </a:prstGeom>
              <a:noFill/>
              <a:ln w="9525">
                <a:solidFill>
                  <a:srgbClr val="000000"/>
                </a:solidFill>
                <a:round/>
                <a:headEnd/>
                <a:tailEnd/>
              </a:ln>
            </p:spPr>
            <p:txBody>
              <a:bodyPr/>
              <a:lstStyle/>
              <a:p>
                <a:endParaRPr lang="fr-FR"/>
              </a:p>
            </p:txBody>
          </p:sp>
          <p:sp>
            <p:nvSpPr>
              <p:cNvPr id="33815" name="Line 30"/>
              <p:cNvSpPr>
                <a:spLocks noChangeShapeType="1"/>
              </p:cNvSpPr>
              <p:nvPr/>
            </p:nvSpPr>
            <p:spPr bwMode="auto">
              <a:xfrm>
                <a:off x="6840" y="5025"/>
                <a:ext cx="0" cy="144"/>
              </a:xfrm>
              <a:prstGeom prst="line">
                <a:avLst/>
              </a:prstGeom>
              <a:noFill/>
              <a:ln w="9525">
                <a:solidFill>
                  <a:srgbClr val="000000"/>
                </a:solidFill>
                <a:round/>
                <a:headEnd/>
                <a:tailEnd/>
              </a:ln>
            </p:spPr>
            <p:txBody>
              <a:bodyPr/>
              <a:lstStyle/>
              <a:p>
                <a:endParaRPr lang="fr-FR"/>
              </a:p>
            </p:txBody>
          </p:sp>
          <p:sp>
            <p:nvSpPr>
              <p:cNvPr id="33816" name="Line 31"/>
              <p:cNvSpPr>
                <a:spLocks noChangeShapeType="1"/>
              </p:cNvSpPr>
              <p:nvPr/>
            </p:nvSpPr>
            <p:spPr bwMode="auto">
              <a:xfrm>
                <a:off x="7380" y="5025"/>
                <a:ext cx="0" cy="144"/>
              </a:xfrm>
              <a:prstGeom prst="line">
                <a:avLst/>
              </a:prstGeom>
              <a:noFill/>
              <a:ln w="9525">
                <a:solidFill>
                  <a:srgbClr val="000000"/>
                </a:solidFill>
                <a:round/>
                <a:headEnd/>
                <a:tailEnd/>
              </a:ln>
            </p:spPr>
            <p:txBody>
              <a:bodyPr/>
              <a:lstStyle/>
              <a:p>
                <a:endParaRPr lang="fr-FR"/>
              </a:p>
            </p:txBody>
          </p:sp>
          <p:sp>
            <p:nvSpPr>
              <p:cNvPr id="33817" name="Line 32"/>
              <p:cNvSpPr>
                <a:spLocks noChangeShapeType="1"/>
              </p:cNvSpPr>
              <p:nvPr/>
            </p:nvSpPr>
            <p:spPr bwMode="auto">
              <a:xfrm>
                <a:off x="7920" y="5025"/>
                <a:ext cx="0" cy="144"/>
              </a:xfrm>
              <a:prstGeom prst="line">
                <a:avLst/>
              </a:prstGeom>
              <a:noFill/>
              <a:ln w="9525">
                <a:solidFill>
                  <a:srgbClr val="000000"/>
                </a:solidFill>
                <a:round/>
                <a:headEnd/>
                <a:tailEnd/>
              </a:ln>
            </p:spPr>
            <p:txBody>
              <a:bodyPr/>
              <a:lstStyle/>
              <a:p>
                <a:endParaRPr lang="fr-FR"/>
              </a:p>
            </p:txBody>
          </p:sp>
          <p:sp>
            <p:nvSpPr>
              <p:cNvPr id="33818" name="Line 33"/>
              <p:cNvSpPr>
                <a:spLocks noChangeShapeType="1"/>
              </p:cNvSpPr>
              <p:nvPr/>
            </p:nvSpPr>
            <p:spPr bwMode="auto">
              <a:xfrm>
                <a:off x="8460" y="5025"/>
                <a:ext cx="0" cy="144"/>
              </a:xfrm>
              <a:prstGeom prst="line">
                <a:avLst/>
              </a:prstGeom>
              <a:noFill/>
              <a:ln w="9525">
                <a:solidFill>
                  <a:srgbClr val="000000"/>
                </a:solidFill>
                <a:round/>
                <a:headEnd/>
                <a:tailEnd/>
              </a:ln>
            </p:spPr>
            <p:txBody>
              <a:bodyPr/>
              <a:lstStyle/>
              <a:p>
                <a:endParaRPr lang="fr-FR"/>
              </a:p>
            </p:txBody>
          </p:sp>
          <p:sp>
            <p:nvSpPr>
              <p:cNvPr id="33819" name="Line 34"/>
              <p:cNvSpPr>
                <a:spLocks noChangeShapeType="1"/>
              </p:cNvSpPr>
              <p:nvPr/>
            </p:nvSpPr>
            <p:spPr bwMode="auto">
              <a:xfrm>
                <a:off x="9000" y="5025"/>
                <a:ext cx="0" cy="144"/>
              </a:xfrm>
              <a:prstGeom prst="line">
                <a:avLst/>
              </a:prstGeom>
              <a:noFill/>
              <a:ln w="9525">
                <a:solidFill>
                  <a:srgbClr val="000000"/>
                </a:solidFill>
                <a:round/>
                <a:headEnd/>
                <a:tailEnd/>
              </a:ln>
            </p:spPr>
            <p:txBody>
              <a:bodyPr/>
              <a:lstStyle/>
              <a:p>
                <a:endParaRPr lang="fr-FR"/>
              </a:p>
            </p:txBody>
          </p:sp>
          <p:sp>
            <p:nvSpPr>
              <p:cNvPr id="33820" name="Line 35"/>
              <p:cNvSpPr>
                <a:spLocks noChangeShapeType="1"/>
              </p:cNvSpPr>
              <p:nvPr/>
            </p:nvSpPr>
            <p:spPr bwMode="auto">
              <a:xfrm>
                <a:off x="5505" y="5025"/>
                <a:ext cx="0" cy="144"/>
              </a:xfrm>
              <a:prstGeom prst="line">
                <a:avLst/>
              </a:prstGeom>
              <a:noFill/>
              <a:ln w="9525">
                <a:solidFill>
                  <a:srgbClr val="000000"/>
                </a:solidFill>
                <a:round/>
                <a:headEnd/>
                <a:tailEnd/>
              </a:ln>
            </p:spPr>
            <p:txBody>
              <a:bodyPr/>
              <a:lstStyle/>
              <a:p>
                <a:endParaRPr lang="fr-FR"/>
              </a:p>
            </p:txBody>
          </p:sp>
          <p:sp>
            <p:nvSpPr>
              <p:cNvPr id="33821" name="Line 36"/>
              <p:cNvSpPr>
                <a:spLocks noChangeShapeType="1"/>
              </p:cNvSpPr>
              <p:nvPr/>
            </p:nvSpPr>
            <p:spPr bwMode="auto">
              <a:xfrm>
                <a:off x="2880" y="5025"/>
                <a:ext cx="0" cy="144"/>
              </a:xfrm>
              <a:prstGeom prst="line">
                <a:avLst/>
              </a:prstGeom>
              <a:noFill/>
              <a:ln w="9525">
                <a:solidFill>
                  <a:srgbClr val="000000"/>
                </a:solidFill>
                <a:round/>
                <a:headEnd/>
                <a:tailEnd/>
              </a:ln>
            </p:spPr>
            <p:txBody>
              <a:bodyPr/>
              <a:lstStyle/>
              <a:p>
                <a:endParaRPr lang="fr-FR"/>
              </a:p>
            </p:txBody>
          </p:sp>
          <p:sp>
            <p:nvSpPr>
              <p:cNvPr id="33822" name="Line 37"/>
              <p:cNvSpPr>
                <a:spLocks noChangeShapeType="1"/>
              </p:cNvSpPr>
              <p:nvPr/>
            </p:nvSpPr>
            <p:spPr bwMode="auto">
              <a:xfrm>
                <a:off x="3420" y="5025"/>
                <a:ext cx="0" cy="144"/>
              </a:xfrm>
              <a:prstGeom prst="line">
                <a:avLst/>
              </a:prstGeom>
              <a:noFill/>
              <a:ln w="9525">
                <a:solidFill>
                  <a:srgbClr val="000000"/>
                </a:solidFill>
                <a:round/>
                <a:headEnd/>
                <a:tailEnd/>
              </a:ln>
            </p:spPr>
            <p:txBody>
              <a:bodyPr/>
              <a:lstStyle/>
              <a:p>
                <a:endParaRPr lang="fr-FR"/>
              </a:p>
            </p:txBody>
          </p:sp>
          <p:sp>
            <p:nvSpPr>
              <p:cNvPr id="33823" name="Line 38"/>
              <p:cNvSpPr>
                <a:spLocks noChangeShapeType="1"/>
              </p:cNvSpPr>
              <p:nvPr/>
            </p:nvSpPr>
            <p:spPr bwMode="auto">
              <a:xfrm>
                <a:off x="3960" y="5025"/>
                <a:ext cx="0" cy="144"/>
              </a:xfrm>
              <a:prstGeom prst="line">
                <a:avLst/>
              </a:prstGeom>
              <a:noFill/>
              <a:ln w="9525">
                <a:solidFill>
                  <a:srgbClr val="000000"/>
                </a:solidFill>
                <a:round/>
                <a:headEnd/>
                <a:tailEnd/>
              </a:ln>
            </p:spPr>
            <p:txBody>
              <a:bodyPr/>
              <a:lstStyle/>
              <a:p>
                <a:endParaRPr lang="fr-FR"/>
              </a:p>
            </p:txBody>
          </p:sp>
          <p:sp>
            <p:nvSpPr>
              <p:cNvPr id="33824" name="Line 39"/>
              <p:cNvSpPr>
                <a:spLocks noChangeShapeType="1"/>
              </p:cNvSpPr>
              <p:nvPr/>
            </p:nvSpPr>
            <p:spPr bwMode="auto">
              <a:xfrm>
                <a:off x="4500" y="5025"/>
                <a:ext cx="0" cy="144"/>
              </a:xfrm>
              <a:prstGeom prst="line">
                <a:avLst/>
              </a:prstGeom>
              <a:noFill/>
              <a:ln w="9525">
                <a:solidFill>
                  <a:srgbClr val="000000"/>
                </a:solidFill>
                <a:round/>
                <a:headEnd/>
                <a:tailEnd/>
              </a:ln>
            </p:spPr>
            <p:txBody>
              <a:bodyPr/>
              <a:lstStyle/>
              <a:p>
                <a:endParaRPr lang="fr-FR"/>
              </a:p>
            </p:txBody>
          </p:sp>
          <p:sp>
            <p:nvSpPr>
              <p:cNvPr id="33825" name="Line 40"/>
              <p:cNvSpPr>
                <a:spLocks noChangeShapeType="1"/>
              </p:cNvSpPr>
              <p:nvPr/>
            </p:nvSpPr>
            <p:spPr bwMode="auto">
              <a:xfrm>
                <a:off x="5040" y="5025"/>
                <a:ext cx="0" cy="144"/>
              </a:xfrm>
              <a:prstGeom prst="line">
                <a:avLst/>
              </a:prstGeom>
              <a:noFill/>
              <a:ln w="9525">
                <a:solidFill>
                  <a:srgbClr val="000000"/>
                </a:solidFill>
                <a:round/>
                <a:headEnd/>
                <a:tailEnd/>
              </a:ln>
            </p:spPr>
            <p:txBody>
              <a:bodyPr/>
              <a:lstStyle/>
              <a:p>
                <a:endParaRPr lang="fr-FR"/>
              </a:p>
            </p:txBody>
          </p:sp>
          <p:sp>
            <p:nvSpPr>
              <p:cNvPr id="33826" name="Line 41"/>
              <p:cNvSpPr>
                <a:spLocks noChangeShapeType="1"/>
              </p:cNvSpPr>
              <p:nvPr/>
            </p:nvSpPr>
            <p:spPr bwMode="auto">
              <a:xfrm>
                <a:off x="2520" y="5100"/>
                <a:ext cx="6840" cy="0"/>
              </a:xfrm>
              <a:prstGeom prst="line">
                <a:avLst/>
              </a:prstGeom>
              <a:noFill/>
              <a:ln w="9525">
                <a:solidFill>
                  <a:srgbClr val="000000"/>
                </a:solidFill>
                <a:round/>
                <a:headEnd type="triangle" w="med" len="med"/>
                <a:tailEnd type="triangle" w="med" len="med"/>
              </a:ln>
            </p:spPr>
            <p:txBody>
              <a:bodyPr/>
              <a:lstStyle/>
              <a:p>
                <a:endParaRPr lang="fr-FR"/>
              </a:p>
            </p:txBody>
          </p:sp>
        </p:grpSp>
        <p:sp>
          <p:nvSpPr>
            <p:cNvPr id="33813" name="Oval 42"/>
            <p:cNvSpPr>
              <a:spLocks noChangeArrowheads="1"/>
            </p:cNvSpPr>
            <p:nvPr/>
          </p:nvSpPr>
          <p:spPr bwMode="auto">
            <a:xfrm>
              <a:off x="3444" y="2190"/>
              <a:ext cx="258" cy="258"/>
            </a:xfrm>
            <a:prstGeom prst="ellipse">
              <a:avLst/>
            </a:prstGeom>
            <a:solidFill>
              <a:srgbClr val="FFFFFF"/>
            </a:solidFill>
            <a:ln w="9525">
              <a:noFill/>
              <a:round/>
              <a:headEnd/>
              <a:tailEnd/>
            </a:ln>
          </p:spPr>
          <p:txBody>
            <a:bodyPr lIns="0" tIns="0" rIns="0" bIns="0"/>
            <a:lstStyle/>
            <a:p>
              <a:pPr defTabSz="912813" eaLnBrk="0" hangingPunct="0">
                <a:spcBef>
                  <a:spcPts val="600"/>
                </a:spcBef>
              </a:pPr>
              <a:r>
                <a:rPr lang="en-US" sz="800"/>
                <a:t>Weak</a:t>
              </a:r>
            </a:p>
          </p:txBody>
        </p:sp>
      </p:grpSp>
      <p:sp>
        <p:nvSpPr>
          <p:cNvPr id="33796" name="Rectangle 43"/>
          <p:cNvSpPr>
            <a:spLocks noChangeArrowheads="1"/>
          </p:cNvSpPr>
          <p:nvPr/>
        </p:nvSpPr>
        <p:spPr bwMode="auto">
          <a:xfrm>
            <a:off x="228600" y="990600"/>
            <a:ext cx="3886200" cy="307975"/>
          </a:xfrm>
          <a:prstGeom prst="rect">
            <a:avLst/>
          </a:prstGeom>
          <a:solidFill>
            <a:srgbClr val="FEB515"/>
          </a:solidFill>
          <a:ln w="38100" algn="ctr">
            <a:solidFill>
              <a:schemeClr val="tx1"/>
            </a:solidFill>
            <a:miter lim="800000"/>
            <a:headEnd/>
            <a:tailEnd/>
          </a:ln>
        </p:spPr>
        <p:txBody>
          <a:bodyPr lIns="91430" tIns="45716" rIns="91430" bIns="45716">
            <a:spAutoFit/>
          </a:bodyPr>
          <a:lstStyle/>
          <a:p>
            <a:pPr defTabSz="912813" eaLnBrk="0" hangingPunct="0"/>
            <a:r>
              <a:rPr lang="en-US" sz="1400">
                <a:latin typeface="Verdana" pitchFamily="34" charset="0"/>
              </a:rPr>
              <a:t>Consider 4 dimensions to start it</a:t>
            </a:r>
          </a:p>
        </p:txBody>
      </p:sp>
      <p:sp>
        <p:nvSpPr>
          <p:cNvPr id="589868" name="Freeform 44" descr="Wide downward diagonal"/>
          <p:cNvSpPr>
            <a:spLocks/>
          </p:cNvSpPr>
          <p:nvPr/>
        </p:nvSpPr>
        <p:spPr bwMode="auto">
          <a:xfrm>
            <a:off x="4419600" y="1905000"/>
            <a:ext cx="1828800" cy="2743200"/>
          </a:xfrm>
          <a:custGeom>
            <a:avLst/>
            <a:gdLst>
              <a:gd name="T0" fmla="*/ 0 w 1056"/>
              <a:gd name="T1" fmla="*/ 2147483647 h 1392"/>
              <a:gd name="T2" fmla="*/ 2147483647 w 1056"/>
              <a:gd name="T3" fmla="*/ 0 h 1392"/>
              <a:gd name="T4" fmla="*/ 2147483647 w 1056"/>
              <a:gd name="T5" fmla="*/ 2147483647 h 1392"/>
              <a:gd name="T6" fmla="*/ 2147483647 w 1056"/>
              <a:gd name="T7" fmla="*/ 2147483647 h 1392"/>
              <a:gd name="T8" fmla="*/ 0 w 1056"/>
              <a:gd name="T9" fmla="*/ 2147483647 h 1392"/>
              <a:gd name="T10" fmla="*/ 0 60000 65536"/>
              <a:gd name="T11" fmla="*/ 0 60000 65536"/>
              <a:gd name="T12" fmla="*/ 0 60000 65536"/>
              <a:gd name="T13" fmla="*/ 0 60000 65536"/>
              <a:gd name="T14" fmla="*/ 0 60000 65536"/>
              <a:gd name="T15" fmla="*/ 0 w 1056"/>
              <a:gd name="T16" fmla="*/ 0 h 1392"/>
              <a:gd name="T17" fmla="*/ 1056 w 1056"/>
              <a:gd name="T18" fmla="*/ 1392 h 1392"/>
            </a:gdLst>
            <a:ahLst/>
            <a:cxnLst>
              <a:cxn ang="T10">
                <a:pos x="T0" y="T1"/>
              </a:cxn>
              <a:cxn ang="T11">
                <a:pos x="T2" y="T3"/>
              </a:cxn>
              <a:cxn ang="T12">
                <a:pos x="T4" y="T5"/>
              </a:cxn>
              <a:cxn ang="T13">
                <a:pos x="T6" y="T7"/>
              </a:cxn>
              <a:cxn ang="T14">
                <a:pos x="T8" y="T9"/>
              </a:cxn>
            </a:cxnLst>
            <a:rect l="T15" t="T16" r="T17" b="T18"/>
            <a:pathLst>
              <a:path w="1056" h="1392">
                <a:moveTo>
                  <a:pt x="0" y="912"/>
                </a:moveTo>
                <a:lnTo>
                  <a:pt x="720" y="0"/>
                </a:lnTo>
                <a:lnTo>
                  <a:pt x="1056" y="912"/>
                </a:lnTo>
                <a:lnTo>
                  <a:pt x="720" y="1392"/>
                </a:lnTo>
                <a:lnTo>
                  <a:pt x="0" y="912"/>
                </a:lnTo>
                <a:close/>
              </a:path>
            </a:pathLst>
          </a:custGeom>
          <a:pattFill prst="wdDnDiag">
            <a:fgClr>
              <a:schemeClr val="accent1"/>
            </a:fgClr>
            <a:bgClr>
              <a:schemeClr val="bg1"/>
            </a:bgClr>
          </a:pattFill>
          <a:ln w="25400">
            <a:solidFill>
              <a:schemeClr val="tx1"/>
            </a:solidFill>
            <a:round/>
            <a:headEnd/>
            <a:tailEnd/>
          </a:ln>
        </p:spPr>
        <p:txBody>
          <a:bodyPr lIns="93296" tIns="46648" rIns="93296" bIns="46648" anchor="ctr">
            <a:spAutoFit/>
          </a:bodyPr>
          <a:lstStyle/>
          <a:p>
            <a:pPr eaLnBrk="0" hangingPunct="0"/>
            <a:endParaRPr lang="en-US"/>
          </a:p>
        </p:txBody>
      </p:sp>
      <p:sp>
        <p:nvSpPr>
          <p:cNvPr id="589869" name="Freeform 45" descr="Wide downward diagonal"/>
          <p:cNvSpPr>
            <a:spLocks/>
          </p:cNvSpPr>
          <p:nvPr/>
        </p:nvSpPr>
        <p:spPr bwMode="auto">
          <a:xfrm>
            <a:off x="4648200" y="2667000"/>
            <a:ext cx="2063750" cy="1828800"/>
          </a:xfrm>
          <a:custGeom>
            <a:avLst/>
            <a:gdLst>
              <a:gd name="T0" fmla="*/ 0 w 1998"/>
              <a:gd name="T1" fmla="*/ 2147483647 h 926"/>
              <a:gd name="T2" fmla="*/ 2147483647 w 1998"/>
              <a:gd name="T3" fmla="*/ 0 h 926"/>
              <a:gd name="T4" fmla="*/ 2147483647 w 1998"/>
              <a:gd name="T5" fmla="*/ 2147483647 h 926"/>
              <a:gd name="T6" fmla="*/ 2147483647 w 1998"/>
              <a:gd name="T7" fmla="*/ 2147483647 h 926"/>
              <a:gd name="T8" fmla="*/ 0 w 1998"/>
              <a:gd name="T9" fmla="*/ 2147483647 h 926"/>
              <a:gd name="T10" fmla="*/ 0 60000 65536"/>
              <a:gd name="T11" fmla="*/ 0 60000 65536"/>
              <a:gd name="T12" fmla="*/ 0 60000 65536"/>
              <a:gd name="T13" fmla="*/ 0 60000 65536"/>
              <a:gd name="T14" fmla="*/ 0 60000 65536"/>
              <a:gd name="T15" fmla="*/ 0 w 1998"/>
              <a:gd name="T16" fmla="*/ 0 h 926"/>
              <a:gd name="T17" fmla="*/ 1998 w 1998"/>
              <a:gd name="T18" fmla="*/ 926 h 926"/>
            </a:gdLst>
            <a:ahLst/>
            <a:cxnLst>
              <a:cxn ang="T10">
                <a:pos x="T0" y="T1"/>
              </a:cxn>
              <a:cxn ang="T11">
                <a:pos x="T2" y="T3"/>
              </a:cxn>
              <a:cxn ang="T12">
                <a:pos x="T4" y="T5"/>
              </a:cxn>
              <a:cxn ang="T13">
                <a:pos x="T6" y="T7"/>
              </a:cxn>
              <a:cxn ang="T14">
                <a:pos x="T8" y="T9"/>
              </a:cxn>
            </a:cxnLst>
            <a:rect l="T15" t="T16" r="T17" b="T18"/>
            <a:pathLst>
              <a:path w="1998" h="926">
                <a:moveTo>
                  <a:pt x="0" y="488"/>
                </a:moveTo>
                <a:lnTo>
                  <a:pt x="985" y="0"/>
                </a:lnTo>
                <a:lnTo>
                  <a:pt x="1998" y="495"/>
                </a:lnTo>
                <a:lnTo>
                  <a:pt x="992" y="926"/>
                </a:lnTo>
                <a:lnTo>
                  <a:pt x="0" y="488"/>
                </a:lnTo>
                <a:close/>
              </a:path>
            </a:pathLst>
          </a:custGeom>
          <a:pattFill prst="wdDnDiag">
            <a:fgClr>
              <a:srgbClr val="FFCC00"/>
            </a:fgClr>
            <a:bgClr>
              <a:schemeClr val="bg1"/>
            </a:bgClr>
          </a:pattFill>
          <a:ln w="25400">
            <a:solidFill>
              <a:schemeClr val="tx1"/>
            </a:solidFill>
            <a:round/>
            <a:headEnd/>
            <a:tailEnd/>
          </a:ln>
        </p:spPr>
        <p:txBody>
          <a:bodyPr lIns="93296" tIns="46648" rIns="93296" bIns="46648" anchor="ctr">
            <a:spAutoFit/>
          </a:bodyPr>
          <a:lstStyle/>
          <a:p>
            <a:pPr eaLnBrk="0" hangingPunct="0"/>
            <a:endParaRPr lang="en-US"/>
          </a:p>
        </p:txBody>
      </p:sp>
      <p:sp>
        <p:nvSpPr>
          <p:cNvPr id="33800" name="Rectangle 2"/>
          <p:cNvSpPr txBox="1">
            <a:spLocks noChangeArrowheads="1"/>
          </p:cNvSpPr>
          <p:nvPr/>
        </p:nvSpPr>
        <p:spPr bwMode="auto">
          <a:xfrm>
            <a:off x="228600" y="304800"/>
            <a:ext cx="2680542" cy="400110"/>
          </a:xfrm>
          <a:prstGeom prst="rect">
            <a:avLst/>
          </a:prstGeom>
          <a:noFill/>
          <a:ln w="3175">
            <a:noFill/>
            <a:miter lim="800000"/>
            <a:headEnd/>
            <a:tailEnd/>
          </a:ln>
        </p:spPr>
        <p:txBody>
          <a:bodyPr>
            <a:spAutoFit/>
          </a:bodyPr>
          <a:lstStyle>
            <a:defPPr>
              <a:defRPr lang="en-US"/>
            </a:defPPr>
            <a:lvl1pPr>
              <a:spcBef>
                <a:spcPct val="0"/>
              </a:spcBef>
              <a:buNone/>
              <a:defRPr sz="2600" b="1">
                <a:latin typeface="Arial" panose="020B0604020202020204" pitchFamily="34" charset="0"/>
                <a:cs typeface="Arial" panose="020B0604020202020204" pitchFamily="34" charset="0"/>
              </a:defRPr>
            </a:lvl1pPr>
          </a:lstStyle>
          <a:p>
            <a:pPr algn="ctr" eaLnBrk="0" hangingPunct="0"/>
            <a:r>
              <a:rPr lang="en-US" sz="2000" cap="all" dirty="0">
                <a:solidFill>
                  <a:srgbClr val="003366"/>
                </a:solidFill>
              </a:rPr>
              <a:t>Prerequisites</a:t>
            </a:r>
          </a:p>
        </p:txBody>
      </p:sp>
      <p:sp>
        <p:nvSpPr>
          <p:cNvPr id="33801" name="Text Box 5"/>
          <p:cNvSpPr txBox="1">
            <a:spLocks noChangeArrowheads="1"/>
          </p:cNvSpPr>
          <p:nvPr/>
        </p:nvSpPr>
        <p:spPr bwMode="auto">
          <a:xfrm>
            <a:off x="8077200" y="6657975"/>
            <a:ext cx="990600" cy="274638"/>
          </a:xfrm>
          <a:prstGeom prst="rect">
            <a:avLst/>
          </a:prstGeom>
          <a:noFill/>
          <a:ln w="9525">
            <a:noFill/>
            <a:miter lim="800000"/>
            <a:headEnd/>
            <a:tailEnd/>
          </a:ln>
        </p:spPr>
        <p:txBody>
          <a:bodyPr>
            <a:spAutoFit/>
          </a:bodyPr>
          <a:lstStyle/>
          <a:p>
            <a:pPr algn="r" eaLnBrk="0" hangingPunct="0">
              <a:spcBef>
                <a:spcPct val="50000"/>
              </a:spcBef>
            </a:pPr>
            <a:fld id="{E54108F6-4B5B-47F6-A3A5-7F3E7653FC31}" type="slidenum">
              <a:rPr lang="en-US" sz="1200">
                <a:latin typeface="55 Helvetica Roman" charset="0"/>
              </a:rPr>
              <a:pPr algn="r" eaLnBrk="0" hangingPunct="0">
                <a:spcBef>
                  <a:spcPct val="50000"/>
                </a:spcBef>
              </a:pPr>
              <a:t>17</a:t>
            </a:fld>
            <a:endParaRPr lang="en-US" sz="1200">
              <a:latin typeface="55 Helvetica Roman" charset="0"/>
            </a:endParaRPr>
          </a:p>
        </p:txBody>
      </p:sp>
      <p:sp>
        <p:nvSpPr>
          <p:cNvPr id="33802" name="TextBox 47"/>
          <p:cNvSpPr txBox="1">
            <a:spLocks noChangeArrowheads="1"/>
          </p:cNvSpPr>
          <p:nvPr/>
        </p:nvSpPr>
        <p:spPr bwMode="auto">
          <a:xfrm>
            <a:off x="76200" y="6581231"/>
            <a:ext cx="43434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Herzberg , World Bank Group, 2005</a:t>
            </a:r>
          </a:p>
        </p:txBody>
      </p:sp>
    </p:spTree>
    <p:extLst>
      <p:ext uri="{BB962C8B-B14F-4D97-AF65-F5344CB8AC3E}">
        <p14:creationId xmlns:p14="http://schemas.microsoft.com/office/powerpoint/2010/main" val="366622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9868"/>
                                        </p:tgtEl>
                                        <p:attrNameLst>
                                          <p:attrName>style.visibility</p:attrName>
                                        </p:attrNameLst>
                                      </p:cBhvr>
                                      <p:to>
                                        <p:strVal val="visible"/>
                                      </p:to>
                                    </p:set>
                                    <p:animEffect transition="in" filter="box(out)">
                                      <p:cBhvr>
                                        <p:cTn id="7" dur="500"/>
                                        <p:tgtEl>
                                          <p:spTgt spid="589868"/>
                                        </p:tgtEl>
                                      </p:cBhvr>
                                    </p:animEffect>
                                  </p:childTnLst>
                                  <p:subTnLst>
                                    <p:set>
                                      <p:cBhvr override="childStyle">
                                        <p:cTn dur="1" fill="hold" display="0" masterRel="nextClick" afterEffect="1"/>
                                        <p:tgtEl>
                                          <p:spTgt spid="58986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9869"/>
                                        </p:tgtEl>
                                        <p:attrNameLst>
                                          <p:attrName>style.visibility</p:attrName>
                                        </p:attrNameLst>
                                      </p:cBhvr>
                                      <p:to>
                                        <p:strVal val="visible"/>
                                      </p:to>
                                    </p:set>
                                    <p:animEffect transition="in" filter="box(out)">
                                      <p:cBhvr>
                                        <p:cTn id="12" dur="500"/>
                                        <p:tgtEl>
                                          <p:spTgt spid="589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68" grpId="0" animBg="1"/>
      <p:bldP spid="5898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7390" y="260648"/>
            <a:ext cx="2534668" cy="461665"/>
          </a:xfrm>
          <a:prstGeom prst="rect">
            <a:avLst/>
          </a:prstGeom>
        </p:spPr>
        <p:txBody>
          <a:bodyPr wrap="none">
            <a:spAutoFit/>
          </a:bodyPr>
          <a:lstStyle/>
          <a:p>
            <a:pPr eaLnBrk="1" hangingPunct="1">
              <a:defRPr/>
            </a:pPr>
            <a:r>
              <a:rPr lang="en-US" b="1" dirty="0">
                <a:solidFill>
                  <a:schemeClr val="accent1">
                    <a:lumMod val="50000"/>
                  </a:schemeClr>
                </a:solidFill>
                <a:latin typeface="Verdana" pitchFamily="34" charset="0"/>
                <a:ea typeface="Verdana" pitchFamily="34" charset="0"/>
                <a:cs typeface="Verdana" pitchFamily="34" charset="0"/>
              </a:rPr>
              <a:t>PPD Diamond</a:t>
            </a:r>
          </a:p>
        </p:txBody>
      </p:sp>
      <p:graphicFrame>
        <p:nvGraphicFramePr>
          <p:cNvPr id="10" name="Table 9"/>
          <p:cNvGraphicFramePr>
            <a:graphicFrameLocks noGrp="1"/>
          </p:cNvGraphicFramePr>
          <p:nvPr>
            <p:extLst>
              <p:ext uri="{D42A27DB-BD31-4B8C-83A1-F6EECF244321}">
                <p14:modId xmlns:p14="http://schemas.microsoft.com/office/powerpoint/2010/main" val="53428716"/>
              </p:ext>
            </p:extLst>
          </p:nvPr>
        </p:nvGraphicFramePr>
        <p:xfrm>
          <a:off x="437390" y="713276"/>
          <a:ext cx="4464496" cy="5884076"/>
        </p:xfrm>
        <a:graphic>
          <a:graphicData uri="http://schemas.openxmlformats.org/drawingml/2006/table">
            <a:tbl>
              <a:tblPr/>
              <a:tblGrid>
                <a:gridCol w="3342522">
                  <a:extLst>
                    <a:ext uri="{9D8B030D-6E8A-4147-A177-3AD203B41FA5}">
                      <a16:colId xmlns:a16="http://schemas.microsoft.com/office/drawing/2014/main" val="20000"/>
                    </a:ext>
                  </a:extLst>
                </a:gridCol>
                <a:gridCol w="1121974">
                  <a:extLst>
                    <a:ext uri="{9D8B030D-6E8A-4147-A177-3AD203B41FA5}">
                      <a16:colId xmlns:a16="http://schemas.microsoft.com/office/drawing/2014/main" val="20001"/>
                    </a:ext>
                  </a:extLst>
                </a:gridCol>
              </a:tblGrid>
              <a:tr h="100902">
                <a:tc>
                  <a:txBody>
                    <a:bodyPr/>
                    <a:lstStyle/>
                    <a:p>
                      <a:pPr algn="l" fontAlgn="ctr"/>
                      <a:r>
                        <a:rPr lang="en-US" sz="900" b="0" i="0" u="none" strike="noStrike" dirty="0">
                          <a:solidFill>
                            <a:srgbClr val="000000"/>
                          </a:solidFill>
                          <a:effectLst/>
                          <a:latin typeface="Calibri"/>
                        </a:rPr>
                        <a:t>Private sector dimension</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US" sz="900" b="0" i="0" u="none" strike="noStrike">
                          <a:solidFill>
                            <a:srgbClr val="000000"/>
                          </a:solidFill>
                          <a:effectLst/>
                          <a:latin typeface="Calibri"/>
                        </a:rPr>
                        <a:t>Score from 0 (weak) to 5 (strong)</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0"/>
                  </a:ext>
                </a:extLst>
              </a:tr>
              <a:tr h="320965">
                <a:tc>
                  <a:txBody>
                    <a:bodyPr/>
                    <a:lstStyle/>
                    <a:p>
                      <a:pPr algn="l" fontAlgn="ctr"/>
                      <a:r>
                        <a:rPr lang="en-US" sz="900" b="0" i="0" u="none" strike="noStrike" dirty="0">
                          <a:solidFill>
                            <a:srgbClr val="000000"/>
                          </a:solidFill>
                          <a:effectLst/>
                          <a:latin typeface="Calibri"/>
                        </a:rPr>
                        <a:t>Sophistication level of the organization and legitimacy amongst private stakeholders (organization)</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1"/>
                  </a:ext>
                </a:extLst>
              </a:tr>
              <a:tr h="320965">
                <a:tc>
                  <a:txBody>
                    <a:bodyPr/>
                    <a:lstStyle/>
                    <a:p>
                      <a:pPr algn="l" fontAlgn="ctr"/>
                      <a:r>
                        <a:rPr lang="en-US" sz="900" b="0" i="0" u="none" strike="noStrike" dirty="0">
                          <a:solidFill>
                            <a:srgbClr val="000000"/>
                          </a:solidFill>
                          <a:effectLst/>
                          <a:latin typeface="Calibri"/>
                        </a:rPr>
                        <a:t>Capacity to coordinate and align different groups (coordination)</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5</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2"/>
                  </a:ext>
                </a:extLst>
              </a:tr>
              <a:tr h="320965">
                <a:tc>
                  <a:txBody>
                    <a:bodyPr/>
                    <a:lstStyle/>
                    <a:p>
                      <a:pPr algn="l" fontAlgn="ctr"/>
                      <a:r>
                        <a:rPr lang="en-US" sz="900" b="0" i="0" u="none" strike="noStrike" dirty="0">
                          <a:solidFill>
                            <a:srgbClr val="000000"/>
                          </a:solidFill>
                          <a:effectLst/>
                          <a:latin typeface="Calibri"/>
                        </a:rPr>
                        <a:t>Level of power and leverage with respect to public stakeholders (leadership)</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3</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3"/>
                  </a:ext>
                </a:extLst>
              </a:tr>
              <a:tr h="320965">
                <a:tc>
                  <a:txBody>
                    <a:bodyPr/>
                    <a:lstStyle/>
                    <a:p>
                      <a:pPr algn="l" fontAlgn="ctr"/>
                      <a:r>
                        <a:rPr lang="en-US" sz="900" b="0" i="0" u="none" strike="noStrike" dirty="0">
                          <a:solidFill>
                            <a:srgbClr val="000000"/>
                          </a:solidFill>
                          <a:effectLst/>
                          <a:latin typeface="Calibri"/>
                        </a:rPr>
                        <a:t>Willingness to invest time and money in conjunction with public partners (motivation)</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3</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4"/>
                  </a:ext>
                </a:extLst>
              </a:tr>
              <a:tr h="320965">
                <a:tc>
                  <a:txBody>
                    <a:bodyPr/>
                    <a:lstStyle/>
                    <a:p>
                      <a:pPr algn="l" fontAlgn="ctr"/>
                      <a:r>
                        <a:rPr lang="en-US" sz="900" b="0" i="0" u="none" strike="noStrike" dirty="0">
                          <a:solidFill>
                            <a:srgbClr val="000000"/>
                          </a:solidFill>
                          <a:effectLst/>
                          <a:latin typeface="Calibri"/>
                        </a:rPr>
                        <a:t>Compliance to engage in more attractive business models</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2</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5"/>
                  </a:ext>
                </a:extLst>
              </a:tr>
              <a:tr h="320965">
                <a:tc>
                  <a:txBody>
                    <a:bodyPr/>
                    <a:lstStyle/>
                    <a:p>
                      <a:pPr algn="l" fontAlgn="ctr"/>
                      <a:r>
                        <a:rPr lang="en-US" sz="900" b="0" i="0" u="none" strike="noStrike" dirty="0">
                          <a:solidFill>
                            <a:srgbClr val="000000"/>
                          </a:solidFill>
                          <a:effectLst/>
                          <a:latin typeface="Calibri"/>
                        </a:rPr>
                        <a:t>Quality of business leaders (understanding of private sector’s needs and strategic challenges, not only conducting a political role or rent seeking activities)</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3</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6"/>
                  </a:ext>
                </a:extLst>
              </a:tr>
              <a:tr h="320965">
                <a:tc>
                  <a:txBody>
                    <a:bodyPr/>
                    <a:lstStyle/>
                    <a:p>
                      <a:pPr algn="l" fontAlgn="ctr"/>
                      <a:r>
                        <a:rPr lang="en-US" sz="900" b="0" i="0" u="none" strike="noStrike" dirty="0">
                          <a:solidFill>
                            <a:srgbClr val="000000"/>
                          </a:solidFill>
                          <a:effectLst/>
                          <a:latin typeface="Calibri"/>
                        </a:rPr>
                        <a:t>Motivation and leadership to conduct public-private projects </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2</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7"/>
                  </a:ext>
                </a:extLst>
              </a:tr>
              <a:tr h="100902">
                <a:tc>
                  <a:txBody>
                    <a:bodyPr/>
                    <a:lstStyle/>
                    <a:p>
                      <a:pPr algn="l" fontAlgn="ctr"/>
                      <a:r>
                        <a:rPr lang="en-US" sz="900" b="0" i="0" u="none" strike="noStrike" dirty="0">
                          <a:solidFill>
                            <a:srgbClr val="000000"/>
                          </a:solidFill>
                          <a:effectLst/>
                          <a:latin typeface="Calibri"/>
                        </a:rPr>
                        <a:t>Average score</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fontAlgn="ctr"/>
                      <a:r>
                        <a:rPr lang="en-US" sz="900" b="0" i="0" u="none" strike="noStrike">
                          <a:solidFill>
                            <a:srgbClr val="000000"/>
                          </a:solidFill>
                          <a:effectLst/>
                          <a:latin typeface="Calibri"/>
                        </a:rPr>
                        <a:t>2.7</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00902">
                <a:tc>
                  <a:txBody>
                    <a:bodyPr/>
                    <a:lstStyle/>
                    <a:p>
                      <a:pPr algn="l" fontAlgn="b"/>
                      <a:endParaRPr lang="en-US" sz="900" b="0" i="0" u="none" strike="noStrike" dirty="0">
                        <a:solidFill>
                          <a:srgbClr val="000000"/>
                        </a:solidFill>
                        <a:effectLst/>
                        <a:latin typeface="Calibri"/>
                      </a:endParaRPr>
                    </a:p>
                  </a:txBody>
                  <a:tcPr marL="3161" marR="3161" marT="31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3161" marR="3161" marT="31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10512">
                <a:tc>
                  <a:txBody>
                    <a:bodyPr/>
                    <a:lstStyle/>
                    <a:p>
                      <a:pPr algn="l" fontAlgn="ctr"/>
                      <a:r>
                        <a:rPr lang="en-US" sz="900" b="0" i="0" u="none" strike="noStrike" dirty="0">
                          <a:solidFill>
                            <a:srgbClr val="000000"/>
                          </a:solidFill>
                          <a:effectLst/>
                          <a:latin typeface="Calibri"/>
                        </a:rPr>
                        <a:t>Public sector dimension</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US" sz="900" b="0" i="0" u="none" strike="noStrike">
                          <a:solidFill>
                            <a:srgbClr val="000000"/>
                          </a:solidFill>
                          <a:effectLst/>
                          <a:latin typeface="Calibri"/>
                        </a:rPr>
                        <a:t>Score from 0 (weak) to 5 (strong)</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10"/>
                  </a:ext>
                </a:extLst>
              </a:tr>
              <a:tr h="320965">
                <a:tc>
                  <a:txBody>
                    <a:bodyPr/>
                    <a:lstStyle/>
                    <a:p>
                      <a:pPr algn="l" fontAlgn="ctr"/>
                      <a:r>
                        <a:rPr lang="en-US" sz="900" b="0" i="0" u="none" strike="noStrike" dirty="0">
                          <a:solidFill>
                            <a:srgbClr val="000000"/>
                          </a:solidFill>
                          <a:effectLst/>
                          <a:latin typeface="Calibri"/>
                        </a:rPr>
                        <a:t>Generalized trust  and understanding of the private sector</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5</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1"/>
                  </a:ext>
                </a:extLst>
              </a:tr>
              <a:tr h="320965">
                <a:tc>
                  <a:txBody>
                    <a:bodyPr/>
                    <a:lstStyle/>
                    <a:p>
                      <a:pPr algn="l" fontAlgn="ctr"/>
                      <a:r>
                        <a:rPr lang="en-US" sz="900" b="0" i="0" u="none" strike="noStrike" dirty="0">
                          <a:solidFill>
                            <a:srgbClr val="000000"/>
                          </a:solidFill>
                          <a:effectLst/>
                          <a:latin typeface="Calibri"/>
                        </a:rPr>
                        <a:t>Political will to engage with the private sector</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5</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2"/>
                  </a:ext>
                </a:extLst>
              </a:tr>
              <a:tr h="320965">
                <a:tc>
                  <a:txBody>
                    <a:bodyPr/>
                    <a:lstStyle/>
                    <a:p>
                      <a:pPr algn="l" fontAlgn="ctr"/>
                      <a:r>
                        <a:rPr lang="en-US" sz="900" b="0" i="0" u="none" strike="noStrike" dirty="0">
                          <a:solidFill>
                            <a:srgbClr val="000000"/>
                          </a:solidFill>
                          <a:effectLst/>
                          <a:latin typeface="Calibri"/>
                        </a:rPr>
                        <a:t>Capacity to understand the private sector</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2</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3"/>
                  </a:ext>
                </a:extLst>
              </a:tr>
              <a:tr h="320965">
                <a:tc>
                  <a:txBody>
                    <a:bodyPr/>
                    <a:lstStyle/>
                    <a:p>
                      <a:pPr algn="l" fontAlgn="ctr"/>
                      <a:r>
                        <a:rPr lang="en-US" sz="900" b="0" i="0" u="none" strike="noStrike" dirty="0">
                          <a:solidFill>
                            <a:srgbClr val="000000"/>
                          </a:solidFill>
                          <a:effectLst/>
                          <a:latin typeface="Calibri"/>
                        </a:rPr>
                        <a:t>Dedicated public sector leadership assigned to dialogue process</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3</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4"/>
                  </a:ext>
                </a:extLst>
              </a:tr>
              <a:tr h="320965">
                <a:tc>
                  <a:txBody>
                    <a:bodyPr/>
                    <a:lstStyle/>
                    <a:p>
                      <a:pPr algn="l" fontAlgn="ctr"/>
                      <a:r>
                        <a:rPr lang="en-US" sz="900" b="0" i="0" u="none" strike="noStrike" dirty="0">
                          <a:solidFill>
                            <a:srgbClr val="000000"/>
                          </a:solidFill>
                          <a:effectLst/>
                          <a:latin typeface="Calibri"/>
                        </a:rPr>
                        <a:t>Capacity to effectively follow up public-private projects</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4</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5"/>
                  </a:ext>
                </a:extLst>
              </a:tr>
              <a:tr h="320965">
                <a:tc>
                  <a:txBody>
                    <a:bodyPr/>
                    <a:lstStyle/>
                    <a:p>
                      <a:pPr algn="l" fontAlgn="ctr"/>
                      <a:r>
                        <a:rPr lang="en-US" sz="900" b="0" i="0" u="none" strike="noStrike" dirty="0">
                          <a:solidFill>
                            <a:srgbClr val="000000"/>
                          </a:solidFill>
                          <a:effectLst/>
                          <a:latin typeface="Calibri"/>
                        </a:rPr>
                        <a:t>Willingness to adapt institutions and public programs to the evolving needs of the private sector (reforms)</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2</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6"/>
                  </a:ext>
                </a:extLst>
              </a:tr>
              <a:tr h="320965">
                <a:tc>
                  <a:txBody>
                    <a:bodyPr/>
                    <a:lstStyle/>
                    <a:p>
                      <a:pPr algn="l" fontAlgn="ctr"/>
                      <a:r>
                        <a:rPr lang="en-US" sz="900" b="0" i="0" u="none" strike="noStrike" dirty="0">
                          <a:solidFill>
                            <a:srgbClr val="000000"/>
                          </a:solidFill>
                          <a:effectLst/>
                          <a:latin typeface="Calibri"/>
                        </a:rPr>
                        <a:t>Quality of sector driven policies (looking for private actors engagement and fostering innovation)</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2</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7"/>
                  </a:ext>
                </a:extLst>
              </a:tr>
              <a:tr h="320965">
                <a:tc>
                  <a:txBody>
                    <a:bodyPr/>
                    <a:lstStyle/>
                    <a:p>
                      <a:pPr algn="l" fontAlgn="ctr"/>
                      <a:r>
                        <a:rPr lang="en-US" sz="900" b="0" i="0" u="none" strike="noStrike" dirty="0">
                          <a:solidFill>
                            <a:srgbClr val="000000"/>
                          </a:solidFill>
                          <a:effectLst/>
                          <a:latin typeface="Calibri"/>
                        </a:rPr>
                        <a:t>Coordination at different public levels regarding specific private sector needs</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2</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8"/>
                  </a:ext>
                </a:extLst>
              </a:tr>
              <a:tr h="100902">
                <a:tc>
                  <a:txBody>
                    <a:bodyPr/>
                    <a:lstStyle/>
                    <a:p>
                      <a:pPr algn="l" fontAlgn="ctr"/>
                      <a:r>
                        <a:rPr lang="en-US" sz="900" b="0" i="0" u="none" strike="noStrike" dirty="0">
                          <a:solidFill>
                            <a:srgbClr val="000000"/>
                          </a:solidFill>
                          <a:effectLst/>
                          <a:latin typeface="Calibri"/>
                        </a:rPr>
                        <a:t>Average score</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fontAlgn="ctr"/>
                      <a:r>
                        <a:rPr lang="en-US" sz="900" b="0" i="0" u="none" strike="noStrike" dirty="0">
                          <a:solidFill>
                            <a:srgbClr val="000000"/>
                          </a:solidFill>
                          <a:effectLst/>
                          <a:latin typeface="Calibri"/>
                        </a:rPr>
                        <a:t>3.1</a:t>
                      </a:r>
                    </a:p>
                  </a:txBody>
                  <a:tcPr marL="3161" marR="3161" marT="3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24556669"/>
              </p:ext>
            </p:extLst>
          </p:nvPr>
        </p:nvGraphicFramePr>
        <p:xfrm>
          <a:off x="5220072" y="764704"/>
          <a:ext cx="3528392" cy="5832643"/>
        </p:xfrm>
        <a:graphic>
          <a:graphicData uri="http://schemas.openxmlformats.org/drawingml/2006/table">
            <a:tbl>
              <a:tblPr/>
              <a:tblGrid>
                <a:gridCol w="2326795">
                  <a:extLst>
                    <a:ext uri="{9D8B030D-6E8A-4147-A177-3AD203B41FA5}">
                      <a16:colId xmlns:a16="http://schemas.microsoft.com/office/drawing/2014/main" val="20000"/>
                    </a:ext>
                  </a:extLst>
                </a:gridCol>
                <a:gridCol w="1201597">
                  <a:extLst>
                    <a:ext uri="{9D8B030D-6E8A-4147-A177-3AD203B41FA5}">
                      <a16:colId xmlns:a16="http://schemas.microsoft.com/office/drawing/2014/main" val="20001"/>
                    </a:ext>
                  </a:extLst>
                </a:gridCol>
              </a:tblGrid>
              <a:tr h="292439">
                <a:tc>
                  <a:txBody>
                    <a:bodyPr/>
                    <a:lstStyle/>
                    <a:p>
                      <a:pPr algn="l" fontAlgn="ctr"/>
                      <a:r>
                        <a:rPr lang="en-US" sz="900" b="0" i="0" u="none" strike="noStrike" dirty="0">
                          <a:solidFill>
                            <a:srgbClr val="000000"/>
                          </a:solidFill>
                          <a:effectLst/>
                          <a:latin typeface="Calibri"/>
                        </a:rPr>
                        <a:t>Champion dimension</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US" sz="900" b="0" i="0" u="none" strike="noStrike">
                          <a:solidFill>
                            <a:srgbClr val="000000"/>
                          </a:solidFill>
                          <a:effectLst/>
                          <a:latin typeface="Calibri"/>
                        </a:rPr>
                        <a:t>Score from 0 (weak) to 5 (strong)</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0"/>
                  </a:ext>
                </a:extLst>
              </a:tr>
              <a:tr h="527779">
                <a:tc>
                  <a:txBody>
                    <a:bodyPr/>
                    <a:lstStyle/>
                    <a:p>
                      <a:pPr algn="l" fontAlgn="ctr"/>
                      <a:r>
                        <a:rPr lang="en-US" sz="900" b="0" i="0" u="none" strike="noStrike">
                          <a:solidFill>
                            <a:srgbClr val="000000"/>
                          </a:solidFill>
                          <a:effectLst/>
                          <a:latin typeface="Calibri"/>
                        </a:rPr>
                        <a:t>Capacity and legitimacy to break conventional wisdom</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2</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1"/>
                  </a:ext>
                </a:extLst>
              </a:tr>
              <a:tr h="527779">
                <a:tc>
                  <a:txBody>
                    <a:bodyPr/>
                    <a:lstStyle/>
                    <a:p>
                      <a:pPr algn="l" fontAlgn="ctr"/>
                      <a:r>
                        <a:rPr lang="en-US" sz="900" b="0" i="0" u="none" strike="noStrike" dirty="0">
                          <a:solidFill>
                            <a:srgbClr val="000000"/>
                          </a:solidFill>
                          <a:effectLst/>
                          <a:latin typeface="Calibri"/>
                        </a:rPr>
                        <a:t>Understanding of private sector challenges and strategies to overstep them</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3</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2"/>
                  </a:ext>
                </a:extLst>
              </a:tr>
              <a:tr h="527779">
                <a:tc>
                  <a:txBody>
                    <a:bodyPr/>
                    <a:lstStyle/>
                    <a:p>
                      <a:pPr algn="l" fontAlgn="ctr"/>
                      <a:r>
                        <a:rPr lang="en-US" sz="900" b="0" i="0" u="none" strike="noStrike">
                          <a:solidFill>
                            <a:srgbClr val="000000"/>
                          </a:solidFill>
                          <a:effectLst/>
                          <a:latin typeface="Calibri"/>
                        </a:rPr>
                        <a:t>Emergence of new champions (are there any new leaders stepping in?)</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4</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3"/>
                  </a:ext>
                </a:extLst>
              </a:tr>
              <a:tr h="527779">
                <a:tc>
                  <a:txBody>
                    <a:bodyPr/>
                    <a:lstStyle/>
                    <a:p>
                      <a:pPr algn="l" fontAlgn="ctr"/>
                      <a:r>
                        <a:rPr lang="en-US" sz="900" b="0" i="0" u="none" strike="noStrike">
                          <a:solidFill>
                            <a:srgbClr val="000000"/>
                          </a:solidFill>
                          <a:effectLst/>
                          <a:latin typeface="Calibri"/>
                        </a:rPr>
                        <a:t>Complementarities and coordination of different champions </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4"/>
                  </a:ext>
                </a:extLst>
              </a:tr>
              <a:tr h="165918">
                <a:tc>
                  <a:txBody>
                    <a:bodyPr/>
                    <a:lstStyle/>
                    <a:p>
                      <a:pPr algn="l" fontAlgn="ctr"/>
                      <a:r>
                        <a:rPr lang="en-US" sz="900" b="0" i="0" u="none" strike="noStrike">
                          <a:solidFill>
                            <a:srgbClr val="000000"/>
                          </a:solidFill>
                          <a:effectLst/>
                          <a:latin typeface="Calibri"/>
                        </a:rPr>
                        <a:t>Average score</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fontAlgn="ctr"/>
                      <a:r>
                        <a:rPr lang="en-US" sz="900" b="0" i="0" u="none" strike="noStrike">
                          <a:solidFill>
                            <a:srgbClr val="000000"/>
                          </a:solidFill>
                          <a:effectLst/>
                          <a:latin typeface="Calibri"/>
                        </a:rPr>
                        <a:t>2.3</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65918">
                <a:tc>
                  <a:txBody>
                    <a:bodyPr/>
                    <a:lstStyle/>
                    <a:p>
                      <a:pPr algn="l" fontAlgn="b"/>
                      <a:endParaRPr lang="en-US" sz="900" b="0" i="0" u="none" strike="noStrike">
                        <a:solidFill>
                          <a:srgbClr val="000000"/>
                        </a:solidFill>
                        <a:effectLst/>
                        <a:latin typeface="Calibri"/>
                      </a:endParaRPr>
                    </a:p>
                  </a:txBody>
                  <a:tcPr marL="4963" marR="4963" marT="49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4963" marR="4963" marT="496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2439">
                <a:tc>
                  <a:txBody>
                    <a:bodyPr/>
                    <a:lstStyle/>
                    <a:p>
                      <a:pPr algn="l" fontAlgn="ctr"/>
                      <a:r>
                        <a:rPr lang="en-US" sz="900" b="0" i="0" u="none" strike="noStrike">
                          <a:solidFill>
                            <a:srgbClr val="000000"/>
                          </a:solidFill>
                          <a:effectLst/>
                          <a:latin typeface="Calibri"/>
                        </a:rPr>
                        <a:t>Instruments dimension</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US" sz="900" b="0" i="0" u="none" strike="noStrike">
                          <a:solidFill>
                            <a:srgbClr val="000000"/>
                          </a:solidFill>
                          <a:effectLst/>
                          <a:latin typeface="Calibri"/>
                        </a:rPr>
                        <a:t>Score from 0 (weak) to 5 (strong)</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r h="527779">
                <a:tc>
                  <a:txBody>
                    <a:bodyPr/>
                    <a:lstStyle/>
                    <a:p>
                      <a:pPr algn="l" fontAlgn="ctr"/>
                      <a:r>
                        <a:rPr lang="en-US" sz="900" b="0" i="0" u="none" strike="noStrike">
                          <a:solidFill>
                            <a:srgbClr val="000000"/>
                          </a:solidFill>
                          <a:effectLst/>
                          <a:latin typeface="Calibri"/>
                        </a:rPr>
                        <a:t>Quality of programs and mechanisms to help private sector development</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8"/>
                  </a:ext>
                </a:extLst>
              </a:tr>
              <a:tr h="527779">
                <a:tc>
                  <a:txBody>
                    <a:bodyPr/>
                    <a:lstStyle/>
                    <a:p>
                      <a:pPr algn="l" fontAlgn="ctr"/>
                      <a:r>
                        <a:rPr lang="en-US" sz="900" b="0" i="0" u="none" strike="noStrike">
                          <a:solidFill>
                            <a:srgbClr val="000000"/>
                          </a:solidFill>
                          <a:effectLst/>
                          <a:latin typeface="Calibri"/>
                        </a:rPr>
                        <a:t>Sector specific instruments responding to private sector strategic needs </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9"/>
                  </a:ext>
                </a:extLst>
              </a:tr>
              <a:tr h="527779">
                <a:tc>
                  <a:txBody>
                    <a:bodyPr/>
                    <a:lstStyle/>
                    <a:p>
                      <a:pPr algn="l" fontAlgn="ctr"/>
                      <a:r>
                        <a:rPr lang="en-US" sz="900" b="0" i="0" u="none" strike="noStrike">
                          <a:solidFill>
                            <a:srgbClr val="000000"/>
                          </a:solidFill>
                          <a:effectLst/>
                          <a:latin typeface="Calibri"/>
                        </a:rPr>
                        <a:t>Capacity to support innovative projects  used later on as success cases</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9</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0"/>
                  </a:ext>
                </a:extLst>
              </a:tr>
              <a:tr h="527779">
                <a:tc>
                  <a:txBody>
                    <a:bodyPr/>
                    <a:lstStyle/>
                    <a:p>
                      <a:pPr algn="l" fontAlgn="ctr"/>
                      <a:r>
                        <a:rPr lang="en-US" sz="900" b="0" i="0" u="none" strike="noStrike">
                          <a:solidFill>
                            <a:srgbClr val="000000"/>
                          </a:solidFill>
                          <a:effectLst/>
                          <a:latin typeface="Calibri"/>
                        </a:rPr>
                        <a:t>Level of bureaucracy to have access to the instruments</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2</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1"/>
                  </a:ext>
                </a:extLst>
              </a:tr>
              <a:tr h="527779">
                <a:tc>
                  <a:txBody>
                    <a:bodyPr/>
                    <a:lstStyle/>
                    <a:p>
                      <a:pPr algn="l" fontAlgn="ctr"/>
                      <a:r>
                        <a:rPr lang="en-US" sz="900" b="0" i="0" u="none" strike="noStrike">
                          <a:solidFill>
                            <a:srgbClr val="000000"/>
                          </a:solidFill>
                          <a:effectLst/>
                          <a:latin typeface="Calibri"/>
                        </a:rPr>
                        <a:t>Complementarities of available instruments to support different aspects of the same project or private sector strategy</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5</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12"/>
                  </a:ext>
                </a:extLst>
              </a:tr>
              <a:tr h="165918">
                <a:tc>
                  <a:txBody>
                    <a:bodyPr/>
                    <a:lstStyle/>
                    <a:p>
                      <a:pPr algn="l" fontAlgn="ctr"/>
                      <a:r>
                        <a:rPr lang="en-US" sz="900" b="0" i="0" u="none" strike="noStrike" dirty="0">
                          <a:solidFill>
                            <a:srgbClr val="000000"/>
                          </a:solidFill>
                          <a:effectLst/>
                          <a:latin typeface="Calibri"/>
                        </a:rPr>
                        <a:t>Average score</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fontAlgn="ctr"/>
                      <a:r>
                        <a:rPr lang="en-US" sz="900" b="0" i="0" u="none" strike="noStrike" dirty="0">
                          <a:solidFill>
                            <a:srgbClr val="000000"/>
                          </a:solidFill>
                          <a:effectLst/>
                          <a:latin typeface="Calibri"/>
                        </a:rPr>
                        <a:t>3.4</a:t>
                      </a:r>
                    </a:p>
                  </a:txBody>
                  <a:tcPr marL="4963" marR="4963" marT="49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2556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3"/>
          <p:cNvGraphicFramePr>
            <a:graphicFrameLocks noChangeAspect="1"/>
          </p:cNvGraphicFramePr>
          <p:nvPr/>
        </p:nvGraphicFramePr>
        <p:xfrm>
          <a:off x="0" y="1323975"/>
          <a:ext cx="9144000" cy="4246563"/>
        </p:xfrm>
        <a:graphic>
          <a:graphicData uri="http://schemas.openxmlformats.org/presentationml/2006/ole">
            <mc:AlternateContent xmlns:mc="http://schemas.openxmlformats.org/markup-compatibility/2006">
              <mc:Choice xmlns:v="urn:schemas-microsoft-com:vml" Requires="v">
                <p:oleObj spid="_x0000_s11288" name="Image" r:id="rId4" imgW="14222222" imgH="6603175" progId="">
                  <p:embed/>
                </p:oleObj>
              </mc:Choice>
              <mc:Fallback>
                <p:oleObj name="Image" r:id="rId4" imgW="14222222" imgH="66031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23975"/>
                        <a:ext cx="9144000" cy="424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3"/>
          <p:cNvSpPr txBox="1">
            <a:spLocks noChangeArrowheads="1"/>
          </p:cNvSpPr>
          <p:nvPr/>
        </p:nvSpPr>
        <p:spPr bwMode="auto">
          <a:xfrm>
            <a:off x="4903826" y="5487988"/>
            <a:ext cx="1935163" cy="632816"/>
          </a:xfrm>
          <a:prstGeom prst="rect">
            <a:avLst/>
          </a:prstGeom>
          <a:solidFill>
            <a:schemeClr val="accent1"/>
          </a:solidFill>
          <a:ln w="9525">
            <a:noFill/>
            <a:miter lim="800000"/>
            <a:headEnd/>
            <a:tailEnd/>
          </a:ln>
        </p:spPr>
        <p:txBody>
          <a:bodyPr lIns="93296" tIns="46648" rIns="93296" bIns="46648">
            <a:spAutoFit/>
          </a:bodyPr>
          <a:lstStyle>
            <a:defPPr>
              <a:defRPr lang="en-US"/>
            </a:defPPr>
            <a:lvl1pPr algn="ctr" defTabSz="933450" eaLnBrk="0" hangingPunct="0">
              <a:spcBef>
                <a:spcPct val="50000"/>
              </a:spcBef>
              <a:defRPr sz="1400" b="1">
                <a:solidFill>
                  <a:schemeClr val="bg1"/>
                </a:solidFill>
                <a:latin typeface="Arial" pitchFamily="34" charset="0"/>
              </a:defRPr>
            </a:lvl1pPr>
          </a:lstStyle>
          <a:p>
            <a:r>
              <a:rPr lang="en-US" dirty="0"/>
              <a:t>Learning</a:t>
            </a:r>
          </a:p>
          <a:p>
            <a:r>
              <a:rPr lang="en-US" dirty="0"/>
              <a:t>“How to do it”</a:t>
            </a:r>
          </a:p>
        </p:txBody>
      </p:sp>
      <p:sp>
        <p:nvSpPr>
          <p:cNvPr id="1029" name="Text Box 4"/>
          <p:cNvSpPr txBox="1">
            <a:spLocks noChangeArrowheads="1"/>
          </p:cNvSpPr>
          <p:nvPr/>
        </p:nvSpPr>
        <p:spPr bwMode="auto">
          <a:xfrm>
            <a:off x="6934201" y="5487988"/>
            <a:ext cx="2178050" cy="632816"/>
          </a:xfrm>
          <a:prstGeom prst="rect">
            <a:avLst/>
          </a:prstGeom>
          <a:solidFill>
            <a:schemeClr val="accent1"/>
          </a:solidFill>
          <a:ln w="9525">
            <a:noFill/>
            <a:miter lim="800000"/>
            <a:headEnd/>
            <a:tailEnd/>
          </a:ln>
        </p:spPr>
        <p:txBody>
          <a:bodyPr lIns="0" tIns="46648" rIns="0" bIns="46648">
            <a:spAutoFit/>
          </a:bodyPr>
          <a:lstStyle>
            <a:defPPr>
              <a:defRPr lang="en-US"/>
            </a:defPPr>
            <a:lvl1pPr algn="ctr" defTabSz="933450" eaLnBrk="0" hangingPunct="0">
              <a:spcBef>
                <a:spcPct val="50000"/>
              </a:spcBef>
              <a:defRPr sz="1400" b="1">
                <a:solidFill>
                  <a:schemeClr val="bg1"/>
                </a:solidFill>
                <a:latin typeface="Arial" pitchFamily="34" charset="0"/>
              </a:defRPr>
            </a:lvl1pPr>
          </a:lstStyle>
          <a:p>
            <a:r>
              <a:rPr lang="en-US" dirty="0"/>
              <a:t>Leadership</a:t>
            </a:r>
          </a:p>
          <a:p>
            <a:r>
              <a:rPr lang="en-US" dirty="0"/>
              <a:t>“Who makes it happen”</a:t>
            </a:r>
          </a:p>
        </p:txBody>
      </p:sp>
      <p:sp>
        <p:nvSpPr>
          <p:cNvPr id="1030" name="Text Box 5"/>
          <p:cNvSpPr txBox="1">
            <a:spLocks noChangeArrowheads="1"/>
          </p:cNvSpPr>
          <p:nvPr/>
        </p:nvSpPr>
        <p:spPr bwMode="auto">
          <a:xfrm>
            <a:off x="6213475" y="1219200"/>
            <a:ext cx="1935163" cy="632816"/>
          </a:xfrm>
          <a:prstGeom prst="rect">
            <a:avLst/>
          </a:prstGeom>
          <a:solidFill>
            <a:schemeClr val="accent1"/>
          </a:solidFill>
          <a:ln w="9525">
            <a:noFill/>
            <a:miter lim="800000"/>
            <a:headEnd/>
            <a:tailEnd/>
          </a:ln>
        </p:spPr>
        <p:txBody>
          <a:bodyPr lIns="93296" tIns="46648" rIns="93296" bIns="46648">
            <a:spAutoFit/>
          </a:bodyPr>
          <a:lstStyle/>
          <a:p>
            <a:pPr algn="ctr" defTabSz="933450" eaLnBrk="0" hangingPunct="0">
              <a:spcBef>
                <a:spcPct val="50000"/>
              </a:spcBef>
            </a:pPr>
            <a:r>
              <a:rPr lang="en-US" sz="1400" b="1" dirty="0">
                <a:solidFill>
                  <a:schemeClr val="bg1"/>
                </a:solidFill>
                <a:latin typeface="Arial" pitchFamily="34" charset="0"/>
              </a:rPr>
              <a:t>Innovation</a:t>
            </a:r>
          </a:p>
          <a:p>
            <a:pPr algn="ctr" defTabSz="933450" eaLnBrk="0" hangingPunct="0">
              <a:spcBef>
                <a:spcPct val="50000"/>
              </a:spcBef>
            </a:pPr>
            <a:r>
              <a:rPr lang="en-US" sz="1400" b="1" i="1" dirty="0">
                <a:solidFill>
                  <a:schemeClr val="bg1"/>
                </a:solidFill>
                <a:latin typeface="Arial" pitchFamily="34" charset="0"/>
              </a:rPr>
              <a:t>“What to do”</a:t>
            </a:r>
          </a:p>
        </p:txBody>
      </p:sp>
      <p:sp>
        <p:nvSpPr>
          <p:cNvPr id="1031" name="Rectangle 6"/>
          <p:cNvSpPr>
            <a:spLocks noChangeArrowheads="1"/>
          </p:cNvSpPr>
          <p:nvPr/>
        </p:nvSpPr>
        <p:spPr bwMode="auto">
          <a:xfrm>
            <a:off x="214831" y="280268"/>
            <a:ext cx="4403963" cy="400110"/>
          </a:xfrm>
          <a:prstGeom prst="rect">
            <a:avLst/>
          </a:prstGeom>
          <a:noFill/>
          <a:ln w="9525" algn="ctr">
            <a:noFill/>
            <a:miter lim="800000"/>
            <a:headEnd/>
            <a:tailEnd/>
          </a:ln>
        </p:spPr>
        <p:txBody>
          <a:bodyPr vert="horz" wrap="none" lIns="91440" tIns="45720" rIns="91440" bIns="45720" rtlCol="0" anchor="ctr">
            <a:spAutoFit/>
          </a:bodyPr>
          <a:lstStyle/>
          <a:p>
            <a:pPr>
              <a:spcBef>
                <a:spcPct val="0"/>
              </a:spcBef>
            </a:pPr>
            <a:r>
              <a:rPr lang="en-US" sz="2000" b="1" cap="all" dirty="0">
                <a:solidFill>
                  <a:srgbClr val="003366"/>
                </a:solidFill>
                <a:latin typeface="Arial" panose="020B0604020202020204" pitchFamily="34" charset="0"/>
                <a:cs typeface="Arial" panose="020B0604020202020204" pitchFamily="34" charset="0"/>
              </a:rPr>
              <a:t>expending the reform space</a:t>
            </a:r>
          </a:p>
        </p:txBody>
      </p:sp>
      <p:grpSp>
        <p:nvGrpSpPr>
          <p:cNvPr id="2" name="Group 17"/>
          <p:cNvGrpSpPr>
            <a:grpSpLocks/>
          </p:cNvGrpSpPr>
          <p:nvPr/>
        </p:nvGrpSpPr>
        <p:grpSpPr bwMode="auto">
          <a:xfrm>
            <a:off x="6457948" y="3033713"/>
            <a:ext cx="1444625" cy="1484312"/>
            <a:chOff x="4068" y="1911"/>
            <a:chExt cx="910" cy="935"/>
          </a:xfrm>
        </p:grpSpPr>
        <p:graphicFrame>
          <p:nvGraphicFramePr>
            <p:cNvPr id="1027" name="Object 15"/>
            <p:cNvGraphicFramePr>
              <a:graphicFrameLocks noChangeAspect="1"/>
            </p:cNvGraphicFramePr>
            <p:nvPr/>
          </p:nvGraphicFramePr>
          <p:xfrm>
            <a:off x="4068" y="1911"/>
            <a:ext cx="910" cy="935"/>
          </p:xfrm>
          <a:graphic>
            <a:graphicData uri="http://schemas.openxmlformats.org/presentationml/2006/ole">
              <mc:AlternateContent xmlns:mc="http://schemas.openxmlformats.org/markup-compatibility/2006">
                <mc:Choice xmlns:v="urn:schemas-microsoft-com:vml" Requires="v">
                  <p:oleObj spid="_x0000_s11289" name="Image" r:id="rId6" imgW="2260317" imgH="2323810" progId="">
                    <p:embed/>
                  </p:oleObj>
                </mc:Choice>
                <mc:Fallback>
                  <p:oleObj name="Image" r:id="rId6" imgW="2260317" imgH="2323810" progId="">
                    <p:embed/>
                    <p:pic>
                      <p:nvPicPr>
                        <p:cNvPr id="0" nam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8" y="1911"/>
                          <a:ext cx="910" cy="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Text Box 16"/>
            <p:cNvSpPr txBox="1">
              <a:spLocks noChangeArrowheads="1"/>
            </p:cNvSpPr>
            <p:nvPr/>
          </p:nvSpPr>
          <p:spPr bwMode="auto">
            <a:xfrm>
              <a:off x="4091" y="2232"/>
              <a:ext cx="864" cy="368"/>
            </a:xfrm>
            <a:prstGeom prst="rect">
              <a:avLst/>
            </a:prstGeom>
            <a:noFill/>
            <a:ln w="9525">
              <a:noFill/>
              <a:miter lim="800000"/>
              <a:headEnd/>
              <a:tailEnd/>
            </a:ln>
          </p:spPr>
          <p:txBody>
            <a:bodyPr>
              <a:spAutoFit/>
            </a:bodyPr>
            <a:lstStyle/>
            <a:p>
              <a:pPr algn="ctr" eaLnBrk="0" hangingPunct="0">
                <a:spcBef>
                  <a:spcPct val="50000"/>
                </a:spcBef>
              </a:pPr>
              <a:r>
                <a:rPr lang="en-US" sz="1600" b="1" dirty="0">
                  <a:latin typeface="Arial" pitchFamily="34" charset="0"/>
                </a:rPr>
                <a:t>Reform</a:t>
              </a:r>
              <a:br>
                <a:rPr lang="en-US" sz="1600" b="1" dirty="0">
                  <a:latin typeface="Arial" pitchFamily="34" charset="0"/>
                </a:rPr>
              </a:br>
              <a:r>
                <a:rPr lang="en-US" sz="1600" b="1" dirty="0">
                  <a:latin typeface="Arial" pitchFamily="34" charset="0"/>
                </a:rPr>
                <a:t>Coalition</a:t>
              </a:r>
            </a:p>
          </p:txBody>
        </p:sp>
      </p:grpSp>
      <p:sp>
        <p:nvSpPr>
          <p:cNvPr id="1035" name="TextBox 11"/>
          <p:cNvSpPr txBox="1">
            <a:spLocks noChangeArrowheads="1"/>
          </p:cNvSpPr>
          <p:nvPr/>
        </p:nvSpPr>
        <p:spPr bwMode="auto">
          <a:xfrm>
            <a:off x="76200" y="6629400"/>
            <a:ext cx="1066800" cy="246063"/>
          </a:xfrm>
          <a:prstGeom prst="rect">
            <a:avLst/>
          </a:prstGeom>
          <a:noFill/>
          <a:ln w="9525">
            <a:noFill/>
            <a:miter lim="800000"/>
            <a:headEnd/>
            <a:tailEnd/>
          </a:ln>
        </p:spPr>
        <p:txBody>
          <a:bodyPr>
            <a:spAutoFit/>
          </a:bodyPr>
          <a:lstStyle/>
          <a:p>
            <a:pPr eaLnBrk="0" hangingPunct="0"/>
            <a:r>
              <a:rPr lang="en-US" sz="1000" dirty="0">
                <a:solidFill>
                  <a:schemeClr val="bg1"/>
                </a:solidFill>
                <a:latin typeface="Calibri" pitchFamily="34" charset="0"/>
              </a:rPr>
              <a:t>Herzberg , 2011</a:t>
            </a:r>
          </a:p>
        </p:txBody>
      </p:sp>
      <p:cxnSp>
        <p:nvCxnSpPr>
          <p:cNvPr id="4" name="Straight Arrow Connector 3"/>
          <p:cNvCxnSpPr/>
          <p:nvPr/>
        </p:nvCxnSpPr>
        <p:spPr>
          <a:xfrm flipV="1">
            <a:off x="1460810" y="3724507"/>
            <a:ext cx="490653" cy="2079889"/>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91646" y="5775115"/>
            <a:ext cx="2351194" cy="738664"/>
          </a:xfrm>
          <a:prstGeom prst="rect">
            <a:avLst/>
          </a:prstGeom>
          <a:noFill/>
        </p:spPr>
        <p:txBody>
          <a:bodyPr wrap="square" rtlCol="0">
            <a:spAutoFit/>
          </a:bodyPr>
          <a:lstStyle/>
          <a:p>
            <a:pPr algn="ctr"/>
            <a:r>
              <a:rPr lang="en-US" sz="1400" b="1" dirty="0"/>
              <a:t>The only reforms that </a:t>
            </a:r>
          </a:p>
          <a:p>
            <a:pPr algn="ctr"/>
            <a:r>
              <a:rPr lang="en-US" sz="1400" b="1" dirty="0"/>
              <a:t>really work and are </a:t>
            </a:r>
          </a:p>
          <a:p>
            <a:pPr algn="ctr"/>
            <a:r>
              <a:rPr lang="en-US" sz="1400" b="1" dirty="0"/>
              <a:t>truly sustainable</a:t>
            </a:r>
          </a:p>
        </p:txBody>
      </p:sp>
    </p:spTree>
    <p:extLst>
      <p:ext uri="{BB962C8B-B14F-4D97-AF65-F5344CB8AC3E}">
        <p14:creationId xmlns:p14="http://schemas.microsoft.com/office/powerpoint/2010/main" val="10472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30048ED7-C19A-42E3-8E83-3D8A53C6A480}" type="slidenum">
              <a:rPr lang="fr-FR" sz="1200">
                <a:latin typeface="55 Helvetica Roman"/>
              </a:rPr>
              <a:pPr algn="r" eaLnBrk="0" hangingPunct="0">
                <a:spcBef>
                  <a:spcPct val="50000"/>
                </a:spcBef>
              </a:pPr>
              <a:t>2</a:t>
            </a:fld>
            <a:endParaRPr lang="fr-FR" sz="1200" dirty="0">
              <a:latin typeface="55 Helvetica Roman"/>
            </a:endParaRPr>
          </a:p>
        </p:txBody>
      </p:sp>
      <p:pic>
        <p:nvPicPr>
          <p:cNvPr id="3" name="Picture 4" descr="http://252mc2013.files.wordpress.com/2013/02/ev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0" y="4572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119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Text Box 5"/>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E54108F6-4B5B-47F6-A3A5-7F3E7653FC31}" type="slidenum">
              <a:rPr lang="en-US" sz="1200">
                <a:latin typeface="55 Helvetica Roman" charset="0"/>
              </a:rPr>
              <a:pPr algn="r" eaLnBrk="0" hangingPunct="0">
                <a:spcBef>
                  <a:spcPct val="50000"/>
                </a:spcBef>
              </a:pPr>
              <a:t>20</a:t>
            </a:fld>
            <a:endParaRPr lang="en-US" sz="1200">
              <a:latin typeface="55 Helvetica Roman"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228608"/>
            <a:ext cx="4310062" cy="621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54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8077200" y="6659570"/>
            <a:ext cx="990600" cy="276999"/>
          </a:xfrm>
          <a:prstGeom prst="rect">
            <a:avLst/>
          </a:prstGeom>
          <a:noFill/>
          <a:ln w="9525">
            <a:noFill/>
            <a:miter lim="800000"/>
            <a:headEnd/>
            <a:tailEnd/>
          </a:ln>
        </p:spPr>
        <p:txBody>
          <a:bodyPr>
            <a:spAutoFit/>
          </a:bodyPr>
          <a:lstStyle/>
          <a:p>
            <a:pPr algn="r" eaLnBrk="0" hangingPunct="0">
              <a:spcBef>
                <a:spcPct val="50000"/>
              </a:spcBef>
            </a:pPr>
            <a:fld id="{137E4B23-8004-4F97-93E3-E81996636376}" type="slidenum">
              <a:rPr lang="fr-FR" sz="1200">
                <a:latin typeface="55 Helvetica Roman"/>
              </a:rPr>
              <a:pPr algn="r" eaLnBrk="0" hangingPunct="0">
                <a:spcBef>
                  <a:spcPct val="50000"/>
                </a:spcBef>
              </a:pPr>
              <a:t>21</a:t>
            </a:fld>
            <a:endParaRPr lang="fr-FR" sz="1200">
              <a:latin typeface="55 Helvetica Roman"/>
            </a:endParaRPr>
          </a:p>
        </p:txBody>
      </p:sp>
      <p:pic>
        <p:nvPicPr>
          <p:cNvPr id="717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260" y="1447800"/>
            <a:ext cx="7878344" cy="336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617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8077200" y="6659570"/>
            <a:ext cx="990600" cy="276999"/>
          </a:xfrm>
          <a:prstGeom prst="rect">
            <a:avLst/>
          </a:prstGeom>
          <a:noFill/>
          <a:ln w="9525">
            <a:noFill/>
            <a:miter lim="800000"/>
            <a:headEnd/>
            <a:tailEnd/>
          </a:ln>
        </p:spPr>
        <p:txBody>
          <a:bodyPr>
            <a:spAutoFit/>
          </a:bodyPr>
          <a:lstStyle/>
          <a:p>
            <a:pPr algn="r" eaLnBrk="0" hangingPunct="0">
              <a:spcBef>
                <a:spcPct val="50000"/>
              </a:spcBef>
            </a:pPr>
            <a:fld id="{2408B408-5C21-4BE7-A079-C02C92B981C1}" type="slidenum">
              <a:rPr lang="en-US" sz="1200">
                <a:latin typeface="55 Helvetica Roman"/>
              </a:rPr>
              <a:pPr algn="r" eaLnBrk="0" hangingPunct="0">
                <a:spcBef>
                  <a:spcPct val="50000"/>
                </a:spcBef>
              </a:pPr>
              <a:t>22</a:t>
            </a:fld>
            <a:endParaRPr lang="en-US" sz="1200" dirty="0">
              <a:latin typeface="55 Helvetica Roman"/>
            </a:endParaRPr>
          </a:p>
        </p:txBody>
      </p:sp>
      <p:pic>
        <p:nvPicPr>
          <p:cNvPr id="4608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l="24374" t="5469" r="23750" b="11719"/>
          <a:stretch>
            <a:fillRect/>
          </a:stretch>
        </p:blipFill>
        <p:spPr bwMode="auto">
          <a:xfrm>
            <a:off x="2590801" y="838200"/>
            <a:ext cx="4475162" cy="5715000"/>
          </a:xfrm>
          <a:prstGeom prst="rect">
            <a:avLst/>
          </a:prstGeom>
          <a:noFill/>
          <a:ln w="9525">
            <a:noFill/>
            <a:miter lim="800000"/>
            <a:headEnd/>
            <a:tailEnd/>
          </a:ln>
        </p:spPr>
      </p:pic>
      <p:sp>
        <p:nvSpPr>
          <p:cNvPr id="46085" name="Rectangle 6"/>
          <p:cNvSpPr>
            <a:spLocks noChangeArrowheads="1"/>
          </p:cNvSpPr>
          <p:nvPr/>
        </p:nvSpPr>
        <p:spPr bwMode="auto">
          <a:xfrm>
            <a:off x="199647" y="190872"/>
            <a:ext cx="8579143" cy="400110"/>
          </a:xfrm>
          <a:prstGeom prst="rect">
            <a:avLst/>
          </a:prstGeom>
          <a:noFill/>
          <a:ln w="9525" algn="ctr">
            <a:noFill/>
            <a:miter lim="800000"/>
            <a:headEnd/>
            <a:tailEnd/>
          </a:ln>
        </p:spPr>
        <p:txBody>
          <a:bodyPr vert="horz" wrap="none" lIns="91440" tIns="45720" rIns="91440" bIns="45720" rtlCol="0" anchor="ctr">
            <a:spAutoFit/>
          </a:bodyPr>
          <a:lstStyle/>
          <a:p>
            <a:pPr>
              <a:spcBef>
                <a:spcPct val="0"/>
              </a:spcBef>
            </a:pPr>
            <a:r>
              <a:rPr lang="fr-FR" sz="2000" b="1" cap="all" dirty="0">
                <a:solidFill>
                  <a:srgbClr val="003366"/>
                </a:solidFill>
                <a:latin typeface="Arial" panose="020B0604020202020204" pitchFamily="34" charset="0"/>
                <a:cs typeface="Arial" panose="020B0604020202020204" pitchFamily="34" charset="0"/>
              </a:rPr>
              <a:t>Filtering Process to Ensure Transparency and Fairness</a:t>
            </a:r>
            <a:endParaRPr lang="en-US" sz="2000" b="1" cap="all" dirty="0">
              <a:solidFill>
                <a:srgbClr val="003366"/>
              </a:solidFill>
              <a:latin typeface="Arial" panose="020B0604020202020204" pitchFamily="34" charset="0"/>
              <a:cs typeface="Arial" panose="020B0604020202020204" pitchFamily="34" charset="0"/>
            </a:endParaRPr>
          </a:p>
        </p:txBody>
      </p:sp>
      <p:sp>
        <p:nvSpPr>
          <p:cNvPr id="46086" name="TextBox 5"/>
          <p:cNvSpPr txBox="1">
            <a:spLocks noChangeArrowheads="1"/>
          </p:cNvSpPr>
          <p:nvPr/>
        </p:nvSpPr>
        <p:spPr bwMode="auto">
          <a:xfrm>
            <a:off x="76200" y="6629400"/>
            <a:ext cx="16002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PPD Handbook</a:t>
            </a:r>
          </a:p>
        </p:txBody>
      </p:sp>
    </p:spTree>
    <p:extLst>
      <p:ext uri="{BB962C8B-B14F-4D97-AF65-F5344CB8AC3E}">
        <p14:creationId xmlns:p14="http://schemas.microsoft.com/office/powerpoint/2010/main" val="1088170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5039" y="1447800"/>
            <a:ext cx="2286000" cy="3970318"/>
          </a:xfrm>
          <a:prstGeom prst="rect">
            <a:avLst/>
          </a:prstGeom>
          <a:noFill/>
        </p:spPr>
        <p:txBody>
          <a:bodyPr wrap="square" rtlCol="0">
            <a:spAutoFit/>
          </a:bodyPr>
          <a:lstStyle/>
          <a:p>
            <a:pPr fontAlgn="base">
              <a:spcBef>
                <a:spcPct val="0"/>
              </a:spcBef>
              <a:spcAft>
                <a:spcPct val="0"/>
              </a:spcAft>
            </a:pPr>
            <a:r>
              <a:rPr lang="en-US" sz="2800" dirty="0">
                <a:solidFill>
                  <a:prstClr val="black"/>
                </a:solidFill>
                <a:ea typeface="ＭＳ Ｐゴシック" pitchFamily="34" charset="-128"/>
              </a:rPr>
              <a:t>Define M&amp;E plans and deploy a data collection tool for key indicators and other data (pictures, stories, etc.)</a:t>
            </a: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1942" y="1746552"/>
            <a:ext cx="5794858" cy="3435048"/>
          </a:xfrm>
          <a:prstGeom prst="rect">
            <a:avLst/>
          </a:prstGeom>
          <a:noFill/>
          <a:ln w="9525">
            <a:noFill/>
            <a:miter lim="800000"/>
            <a:headEnd/>
            <a:tailEnd/>
          </a:ln>
        </p:spPr>
      </p:pic>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3588" y="1142012"/>
            <a:ext cx="8097012" cy="4900337"/>
          </a:xfrm>
          <a:prstGeom prst="rect">
            <a:avLst/>
          </a:prstGeom>
          <a:noFill/>
          <a:ln w="9525">
            <a:noFill/>
            <a:miter lim="800000"/>
            <a:headEnd/>
            <a:tailEnd/>
          </a:ln>
        </p:spPr>
      </p:pic>
      <p:sp>
        <p:nvSpPr>
          <p:cNvPr id="6" name="Rectangular Callout 5"/>
          <p:cNvSpPr/>
          <p:nvPr/>
        </p:nvSpPr>
        <p:spPr>
          <a:xfrm>
            <a:off x="3505200" y="3124200"/>
            <a:ext cx="3048000" cy="54864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rPr>
              <a:t>Define baselines, set targets and support capture data real-time</a:t>
            </a:r>
          </a:p>
        </p:txBody>
      </p:sp>
      <p:sp>
        <p:nvSpPr>
          <p:cNvPr id="7" name="Rectangular Callout 6"/>
          <p:cNvSpPr/>
          <p:nvPr/>
        </p:nvSpPr>
        <p:spPr>
          <a:xfrm>
            <a:off x="3048000" y="1905000"/>
            <a:ext cx="2438400" cy="54864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rPr>
              <a:t>…or select standards from the organization’s library</a:t>
            </a:r>
          </a:p>
        </p:txBody>
      </p:sp>
      <p:sp>
        <p:nvSpPr>
          <p:cNvPr id="8" name="Rectangular Callout 7"/>
          <p:cNvSpPr/>
          <p:nvPr/>
        </p:nvSpPr>
        <p:spPr>
          <a:xfrm>
            <a:off x="533400" y="1905000"/>
            <a:ext cx="1524000" cy="54864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rPr>
              <a:t>Create custom indicators…</a:t>
            </a:r>
          </a:p>
        </p:txBody>
      </p:sp>
      <p:sp>
        <p:nvSpPr>
          <p:cNvPr id="9" name="Rectangular Callout 8"/>
          <p:cNvSpPr/>
          <p:nvPr/>
        </p:nvSpPr>
        <p:spPr>
          <a:xfrm>
            <a:off x="6629400" y="3352800"/>
            <a:ext cx="1447800" cy="762000"/>
          </a:xfrm>
          <a:prstGeom prst="wedgeRectCallout">
            <a:avLst>
              <a:gd name="adj1" fmla="val 22772"/>
              <a:gd name="adj2" fmla="val 72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rPr>
              <a:t>Capture information, not just data</a:t>
            </a:r>
          </a:p>
        </p:txBody>
      </p:sp>
      <p:sp>
        <p:nvSpPr>
          <p:cNvPr id="10" name="Oval 9"/>
          <p:cNvSpPr/>
          <p:nvPr/>
        </p:nvSpPr>
        <p:spPr>
          <a:xfrm>
            <a:off x="8002769" y="248717"/>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aseline="-25000" dirty="0">
              <a:solidFill>
                <a:prstClr val="white"/>
              </a:solidFill>
            </a:endParaRPr>
          </a:p>
        </p:txBody>
      </p:sp>
      <p:pic>
        <p:nvPicPr>
          <p:cNvPr id="11"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62221" y="314452"/>
            <a:ext cx="373727" cy="376958"/>
          </a:xfrm>
          <a:prstGeom prst="rect">
            <a:avLst/>
          </a:prstGeom>
          <a:noFill/>
          <a:ln w="9525">
            <a:noFill/>
            <a:miter lim="800000"/>
            <a:headEnd/>
            <a:tailEnd/>
          </a:ln>
        </p:spPr>
      </p:pic>
      <p:pic>
        <p:nvPicPr>
          <p:cNvPr id="12" name="Picture 11"/>
          <p:cNvPicPr>
            <a:picLocks noChangeAspect="1" noChangeArrowheads="1"/>
          </p:cNvPicPr>
          <p:nvPr/>
        </p:nvPicPr>
        <p:blipFill>
          <a:blip r:embed="rId5" cstate="screen">
            <a:lum/>
            <a:extLst>
              <a:ext uri="{28A0092B-C50C-407E-A947-70E740481C1C}">
                <a14:useLocalDpi xmlns:a14="http://schemas.microsoft.com/office/drawing/2010/main"/>
              </a:ext>
            </a:extLst>
          </a:blip>
          <a:srcRect/>
          <a:stretch>
            <a:fillRect/>
          </a:stretch>
        </p:blipFill>
        <p:spPr bwMode="auto">
          <a:xfrm>
            <a:off x="8216533" y="7715"/>
            <a:ext cx="383434" cy="395744"/>
          </a:xfrm>
          <a:prstGeom prst="rect">
            <a:avLst/>
          </a:prstGeom>
          <a:noFill/>
          <a:ln w="9525">
            <a:noFill/>
            <a:miter lim="800000"/>
            <a:headEnd/>
            <a:tailEnd/>
          </a:ln>
        </p:spPr>
      </p:pic>
      <p:pic>
        <p:nvPicPr>
          <p:cNvPr id="13" name="Picture 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80860" y="321841"/>
            <a:ext cx="386940" cy="377998"/>
          </a:xfrm>
          <a:prstGeom prst="rect">
            <a:avLst/>
          </a:prstGeom>
          <a:noFill/>
          <a:ln w="9525">
            <a:noFill/>
            <a:miter lim="800000"/>
            <a:headEnd/>
            <a:tailEnd/>
          </a:ln>
        </p:spPr>
      </p:pic>
      <p:pic>
        <p:nvPicPr>
          <p:cNvPr id="14" name="Picture 1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511365" y="800716"/>
            <a:ext cx="466344" cy="459867"/>
          </a:xfrm>
          <a:prstGeom prst="rect">
            <a:avLst/>
          </a:prstGeom>
          <a:noFill/>
          <a:ln w="9525">
            <a:noFill/>
            <a:miter lim="800000"/>
            <a:headEnd/>
            <a:tailEnd/>
          </a:ln>
        </p:spPr>
      </p:pic>
      <p:pic>
        <p:nvPicPr>
          <p:cNvPr id="15" name="Picture 1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31602" y="780348"/>
            <a:ext cx="582297" cy="515052"/>
          </a:xfrm>
          <a:prstGeom prst="rect">
            <a:avLst/>
          </a:prstGeom>
          <a:noFill/>
          <a:ln w="9525">
            <a:noFill/>
            <a:miter lim="800000"/>
            <a:headEnd/>
            <a:tailEnd/>
          </a:ln>
        </p:spPr>
      </p:pic>
      <p:sp>
        <p:nvSpPr>
          <p:cNvPr id="16" name="TextBox 15"/>
          <p:cNvSpPr txBox="1"/>
          <p:nvPr/>
        </p:nvSpPr>
        <p:spPr>
          <a:xfrm>
            <a:off x="8616452" y="381000"/>
            <a:ext cx="498855" cy="205184"/>
          </a:xfrm>
          <a:prstGeom prst="rect">
            <a:avLst/>
          </a:prstGeom>
          <a:noFill/>
        </p:spPr>
        <p:txBody>
          <a:bodyPr wrap="none" rtlCol="0">
            <a:spAutoFit/>
          </a:bodyPr>
          <a:lstStyle/>
          <a:p>
            <a:pPr fontAlgn="base">
              <a:spcBef>
                <a:spcPct val="0"/>
              </a:spcBef>
              <a:spcAft>
                <a:spcPct val="0"/>
              </a:spcAft>
            </a:pPr>
            <a:r>
              <a:rPr lang="en-US" sz="1100" baseline="-25000" dirty="0">
                <a:solidFill>
                  <a:prstClr val="black"/>
                </a:solidFill>
                <a:ea typeface="ＭＳ Ｐゴシック" pitchFamily="34" charset="-128"/>
              </a:rPr>
              <a:t>Monitor</a:t>
            </a:r>
          </a:p>
        </p:txBody>
      </p:sp>
      <p:sp>
        <p:nvSpPr>
          <p:cNvPr id="17" name="Rectangular Callout 16"/>
          <p:cNvSpPr/>
          <p:nvPr/>
        </p:nvSpPr>
        <p:spPr>
          <a:xfrm>
            <a:off x="1371600" y="3337560"/>
            <a:ext cx="1524000" cy="54864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rPr>
              <a:t>Quick trend visualization</a:t>
            </a:r>
          </a:p>
        </p:txBody>
      </p:sp>
      <p:pic>
        <p:nvPicPr>
          <p:cNvPr id="18" name="Picture 17" descr="Updated PPD Program def..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606534" y="1424762"/>
            <a:ext cx="2396235" cy="1268117"/>
          </a:xfrm>
          <a:prstGeom prst="rect">
            <a:avLst/>
          </a:prstGeom>
        </p:spPr>
      </p:pic>
      <p:sp>
        <p:nvSpPr>
          <p:cNvPr id="20" name="Rectangular Callout 19"/>
          <p:cNvSpPr/>
          <p:nvPr/>
        </p:nvSpPr>
        <p:spPr>
          <a:xfrm>
            <a:off x="6844933" y="1260583"/>
            <a:ext cx="1371600" cy="762000"/>
          </a:xfrm>
          <a:prstGeom prst="wedgeRectCallout">
            <a:avLst>
              <a:gd name="adj1" fmla="val -61919"/>
              <a:gd name="adj2" fmla="val 21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rPr>
              <a:t>Track reform proposal status</a:t>
            </a:r>
          </a:p>
        </p:txBody>
      </p:sp>
      <p:sp>
        <p:nvSpPr>
          <p:cNvPr id="23" name="Title 1"/>
          <p:cNvSpPr>
            <a:spLocks noGrp="1"/>
          </p:cNvSpPr>
          <p:nvPr>
            <p:ph type="title"/>
          </p:nvPr>
        </p:nvSpPr>
        <p:spPr>
          <a:xfrm>
            <a:off x="457200" y="76200"/>
            <a:ext cx="7696200" cy="1066800"/>
          </a:xfrm>
        </p:spPr>
        <p:txBody>
          <a:bodyPr/>
          <a:lstStyle/>
          <a:p>
            <a:r>
              <a:rPr lang="en-US" dirty="0"/>
              <a:t>Collect &amp; Manage Reform Proposals</a:t>
            </a:r>
          </a:p>
        </p:txBody>
      </p:sp>
    </p:spTree>
    <p:extLst>
      <p:ext uri="{BB962C8B-B14F-4D97-AF65-F5344CB8AC3E}">
        <p14:creationId xmlns:p14="http://schemas.microsoft.com/office/powerpoint/2010/main" val="2226159948"/>
      </p:ext>
    </p:extLst>
  </p:cSld>
  <p:clrMapOvr>
    <a:masterClrMapping/>
  </p:clrMapOvr>
  <p:transition advTm="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6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Effect transition="in" filter="fade">
                                      <p:cBhvr>
                                        <p:cTn id="9" dur="2000"/>
                                        <p:tgtEl>
                                          <p:spTgt spid="1026"/>
                                        </p:tgtEl>
                                      </p:cBhvr>
                                    </p:animEffect>
                                  </p:childTnLst>
                                </p:cTn>
                              </p:par>
                            </p:childTnLst>
                          </p:cTn>
                        </p:par>
                        <p:par>
                          <p:cTn id="10" fill="hold">
                            <p:stCondLst>
                              <p:cond delay="8500"/>
                            </p:stCondLst>
                            <p:childTnLst>
                              <p:par>
                                <p:cTn id="11" presetID="9" presetClass="entr" presetSubtype="0" fill="hold" grpId="0" nodeType="afterEffect">
                                  <p:stCondLst>
                                    <p:cond delay="350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par>
                          <p:cTn id="14" fill="hold">
                            <p:stCondLst>
                              <p:cond delay="12500"/>
                            </p:stCondLst>
                            <p:childTnLst>
                              <p:par>
                                <p:cTn id="15" presetID="9" presetClass="exit" presetSubtype="0" fill="hold" grpId="1" nodeType="afterEffect">
                                  <p:stCondLst>
                                    <p:cond delay="350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16500"/>
                            </p:stCondLst>
                            <p:childTnLst>
                              <p:par>
                                <p:cTn id="19" presetID="9"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par>
                          <p:cTn id="22" fill="hold">
                            <p:stCondLst>
                              <p:cond delay="17000"/>
                            </p:stCondLst>
                            <p:childTnLst>
                              <p:par>
                                <p:cTn id="23" presetID="9" presetClass="exit" presetSubtype="0" fill="hold" grpId="1" nodeType="afterEffect">
                                  <p:stCondLst>
                                    <p:cond delay="2500"/>
                                  </p:stCondLst>
                                  <p:childTnLst>
                                    <p:animEffect transition="out" filter="dissolv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20000"/>
                            </p:stCondLst>
                            <p:childTnLst>
                              <p:par>
                                <p:cTn id="27" presetID="9"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par>
                          <p:cTn id="30" fill="hold">
                            <p:stCondLst>
                              <p:cond delay="20500"/>
                            </p:stCondLst>
                            <p:childTnLst>
                              <p:par>
                                <p:cTn id="31" presetID="9" presetClass="exit" presetSubtype="0" fill="hold" grpId="1" nodeType="afterEffect">
                                  <p:stCondLst>
                                    <p:cond delay="3000"/>
                                  </p:stCondLst>
                                  <p:childTnLst>
                                    <p:animEffect transition="out" filter="dissolv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24000"/>
                            </p:stCondLst>
                            <p:childTnLst>
                              <p:par>
                                <p:cTn id="35" presetID="9"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par>
                          <p:cTn id="38" fill="hold">
                            <p:stCondLst>
                              <p:cond delay="24500"/>
                            </p:stCondLst>
                            <p:childTnLst>
                              <p:par>
                                <p:cTn id="39" presetID="9" presetClass="exit" presetSubtype="0" fill="hold" grpId="1" nodeType="afterEffect">
                                  <p:stCondLst>
                                    <p:cond delay="3500"/>
                                  </p:stCondLst>
                                  <p:childTnLst>
                                    <p:animEffect transition="out" filter="dissolv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par>
                          <p:cTn id="42" fill="hold">
                            <p:stCondLst>
                              <p:cond delay="28500"/>
                            </p:stCondLst>
                            <p:childTnLst>
                              <p:par>
                                <p:cTn id="43" presetID="9"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500"/>
                                        <p:tgtEl>
                                          <p:spTgt spid="9"/>
                                        </p:tgtEl>
                                      </p:cBhvr>
                                    </p:animEffect>
                                  </p:childTnLst>
                                </p:cTn>
                              </p:par>
                            </p:childTnLst>
                          </p:cTn>
                        </p:par>
                        <p:par>
                          <p:cTn id="46" fill="hold">
                            <p:stCondLst>
                              <p:cond delay="29000"/>
                            </p:stCondLst>
                            <p:childTnLst>
                              <p:par>
                                <p:cTn id="47" presetID="9" presetClass="exit" presetSubtype="0" fill="hold" grpId="1" nodeType="afterEffect">
                                  <p:stCondLst>
                                    <p:cond delay="3500"/>
                                  </p:stCondLst>
                                  <p:childTnLst>
                                    <p:animEffect transition="out" filter="dissolv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par>
                          <p:cTn id="50" fill="hold">
                            <p:stCondLst>
                              <p:cond delay="33000"/>
                            </p:stCondLst>
                            <p:childTnLst>
                              <p:par>
                                <p:cTn id="51" presetID="56" presetClass="path" presetSubtype="0" accel="50000" decel="50000" fill="hold" nodeType="afterEffect">
                                  <p:stCondLst>
                                    <p:cond delay="6000"/>
                                  </p:stCondLst>
                                  <p:childTnLst>
                                    <p:animMotion origin="layout" path="M -1.66667E-6 -2.96296E-6 L -0.12812 -0.07963 " pathEditMode="relative" rAng="0" ptsTypes="AA">
                                      <p:cBhvr>
                                        <p:cTn id="52" dur="2000" fill="hold"/>
                                        <p:tgtEl>
                                          <p:spTgt spid="18"/>
                                        </p:tgtEl>
                                        <p:attrNameLst>
                                          <p:attrName>ppt_x</p:attrName>
                                          <p:attrName>ppt_y</p:attrName>
                                        </p:attrNameLst>
                                      </p:cBhvr>
                                      <p:rCtr x="-6400" y="-4000"/>
                                    </p:animMotion>
                                  </p:childTnLst>
                                </p:cTn>
                              </p:par>
                            </p:childTnLst>
                          </p:cTn>
                        </p:par>
                        <p:par>
                          <p:cTn id="53" fill="hold">
                            <p:stCondLst>
                              <p:cond delay="41000"/>
                            </p:stCondLst>
                            <p:childTnLst>
                              <p:par>
                                <p:cTn id="54" presetID="6" presetClass="emph" presetSubtype="0" fill="hold" nodeType="afterEffect">
                                  <p:stCondLst>
                                    <p:cond delay="0"/>
                                  </p:stCondLst>
                                  <p:childTnLst>
                                    <p:animScale>
                                      <p:cBhvr>
                                        <p:cTn id="55" dur="2000" fill="hold"/>
                                        <p:tgtEl>
                                          <p:spTgt spid="18"/>
                                        </p:tgtEl>
                                      </p:cBhvr>
                                      <p:by x="150000" y="150000"/>
                                    </p:animScale>
                                  </p:childTnLst>
                                </p:cTn>
                              </p:par>
                            </p:childTnLst>
                          </p:cTn>
                        </p:par>
                        <p:par>
                          <p:cTn id="56" fill="hold">
                            <p:stCondLst>
                              <p:cond delay="43000"/>
                            </p:stCondLst>
                            <p:childTnLst>
                              <p:par>
                                <p:cTn id="57" presetID="9"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dissolve">
                                      <p:cBhvr>
                                        <p:cTn id="59" dur="1000"/>
                                        <p:tgtEl>
                                          <p:spTgt spid="20"/>
                                        </p:tgtEl>
                                      </p:cBhvr>
                                    </p:animEffect>
                                  </p:childTnLst>
                                </p:cTn>
                              </p:par>
                            </p:childTnLst>
                          </p:cTn>
                        </p:par>
                        <p:par>
                          <p:cTn id="60" fill="hold">
                            <p:stCondLst>
                              <p:cond delay="44000"/>
                            </p:stCondLst>
                            <p:childTnLst>
                              <p:par>
                                <p:cTn id="61" presetID="9" presetClass="exit" presetSubtype="0" fill="hold" grpId="1" nodeType="afterEffect">
                                  <p:stCondLst>
                                    <p:cond delay="4000"/>
                                  </p:stCondLst>
                                  <p:childTnLst>
                                    <p:animEffect transition="out" filter="dissolv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7" grpId="0" animBg="1"/>
      <p:bldP spid="17" grpId="1" animBg="1"/>
      <p:bldP spid="20" grpId="0" animBg="1"/>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III: MANDATE AND INSTITUTIONAL ALIGNMENT </a:t>
            </a:r>
            <a:br>
              <a:rPr lang="en-US" sz="2400" dirty="0"/>
            </a:br>
            <a:br>
              <a:rPr lang="en-US" sz="2400" dirty="0"/>
            </a:br>
            <a:endParaRPr lang="en-US" sz="2400" dirty="0"/>
          </a:p>
        </p:txBody>
      </p:sp>
      <p:sp>
        <p:nvSpPr>
          <p:cNvPr id="3" name="Subtitle 2"/>
          <p:cNvSpPr>
            <a:spLocks noGrp="1"/>
          </p:cNvSpPr>
          <p:nvPr>
            <p:ph type="subTitle" idx="1"/>
          </p:nvPr>
        </p:nvSpPr>
        <p:spPr>
          <a:xfrm>
            <a:off x="1447800" y="2590800"/>
            <a:ext cx="6400800" cy="2590800"/>
          </a:xfrm>
        </p:spPr>
        <p:txBody>
          <a:bodyPr>
            <a:normAutofit fontScale="92500"/>
          </a:bodyPr>
          <a:lstStyle/>
          <a:p>
            <a:r>
              <a:rPr lang="en-US" sz="2400" i="1" dirty="0"/>
              <a:t>A statement of objective is helpful for clarity. A formal or legal mandate can be an important help in some political and economic contexts, but mandates are never sufficient to establish good PPD. Wherever hosted and whenever possible, PPD should be aligned with existing institutions to maximize the institutional potential and minimize friction.</a:t>
            </a:r>
            <a:endParaRPr lang="en-US" dirty="0"/>
          </a:p>
        </p:txBody>
      </p:sp>
    </p:spTree>
    <p:extLst>
      <p:ext uri="{BB962C8B-B14F-4D97-AF65-F5344CB8AC3E}">
        <p14:creationId xmlns:p14="http://schemas.microsoft.com/office/powerpoint/2010/main" val="1688194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Group 253"/>
          <p:cNvGrpSpPr/>
          <p:nvPr/>
        </p:nvGrpSpPr>
        <p:grpSpPr>
          <a:xfrm>
            <a:off x="4572000" y="1127126"/>
            <a:ext cx="2819400" cy="5426075"/>
            <a:chOff x="4572000" y="1127125"/>
            <a:chExt cx="2819400" cy="5426075"/>
          </a:xfrm>
        </p:grpSpPr>
        <p:cxnSp>
          <p:nvCxnSpPr>
            <p:cNvPr id="255" name="Straight Arrow Connector 254"/>
            <p:cNvCxnSpPr/>
            <p:nvPr/>
          </p:nvCxnSpPr>
          <p:spPr>
            <a:xfrm flipV="1">
              <a:off x="4724400" y="1279525"/>
              <a:ext cx="2362200" cy="457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56" name="Straight Arrow Connector 255"/>
            <p:cNvCxnSpPr/>
            <p:nvPr/>
          </p:nvCxnSpPr>
          <p:spPr>
            <a:xfrm flipV="1">
              <a:off x="4648200" y="1355725"/>
              <a:ext cx="2362200" cy="9144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57" name="Straight Arrow Connector 256"/>
            <p:cNvCxnSpPr/>
            <p:nvPr/>
          </p:nvCxnSpPr>
          <p:spPr>
            <a:xfrm>
              <a:off x="4648200" y="1127125"/>
              <a:ext cx="2514600" cy="76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60" name="Straight Arrow Connector 259"/>
            <p:cNvCxnSpPr/>
            <p:nvPr/>
          </p:nvCxnSpPr>
          <p:spPr>
            <a:xfrm flipV="1">
              <a:off x="4648200" y="1431925"/>
              <a:ext cx="2438400" cy="16764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61" name="Straight Arrow Connector 260"/>
            <p:cNvCxnSpPr/>
            <p:nvPr/>
          </p:nvCxnSpPr>
          <p:spPr>
            <a:xfrm flipV="1">
              <a:off x="4648200" y="1431925"/>
              <a:ext cx="2514600" cy="22098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63" name="Straight Arrow Connector 262"/>
            <p:cNvCxnSpPr/>
            <p:nvPr/>
          </p:nvCxnSpPr>
          <p:spPr>
            <a:xfrm rot="5400000" flipH="1" flipV="1">
              <a:off x="4495800" y="1584325"/>
              <a:ext cx="2819400" cy="25146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65" name="Straight Arrow Connector 264"/>
            <p:cNvCxnSpPr>
              <a:stCxn id="351" idx="3"/>
            </p:cNvCxnSpPr>
            <p:nvPr/>
          </p:nvCxnSpPr>
          <p:spPr>
            <a:xfrm flipV="1">
              <a:off x="4724400" y="1431925"/>
              <a:ext cx="2362200" cy="3429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66" name="Straight Arrow Connector 265"/>
            <p:cNvCxnSpPr/>
            <p:nvPr/>
          </p:nvCxnSpPr>
          <p:spPr>
            <a:xfrm rot="5400000" flipH="1" flipV="1">
              <a:off x="3886200" y="2270125"/>
              <a:ext cx="4038600" cy="2362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68" name="Straight Arrow Connector 267"/>
            <p:cNvCxnSpPr/>
            <p:nvPr/>
          </p:nvCxnSpPr>
          <p:spPr>
            <a:xfrm>
              <a:off x="4724400" y="1736725"/>
              <a:ext cx="2438400" cy="1588"/>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70" name="Straight Arrow Connector 269"/>
            <p:cNvCxnSpPr/>
            <p:nvPr/>
          </p:nvCxnSpPr>
          <p:spPr>
            <a:xfrm flipV="1">
              <a:off x="4648200" y="1812925"/>
              <a:ext cx="2438400" cy="381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71" name="Straight Arrow Connector 270"/>
            <p:cNvCxnSpPr/>
            <p:nvPr/>
          </p:nvCxnSpPr>
          <p:spPr>
            <a:xfrm>
              <a:off x="4724400" y="1127125"/>
              <a:ext cx="2514600" cy="5334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73" name="Straight Arrow Connector 272"/>
            <p:cNvCxnSpPr/>
            <p:nvPr/>
          </p:nvCxnSpPr>
          <p:spPr>
            <a:xfrm flipV="1">
              <a:off x="4648200" y="1889125"/>
              <a:ext cx="2514600" cy="1219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76" name="Straight Arrow Connector 275"/>
            <p:cNvCxnSpPr>
              <a:stCxn id="347" idx="3"/>
            </p:cNvCxnSpPr>
            <p:nvPr/>
          </p:nvCxnSpPr>
          <p:spPr>
            <a:xfrm flipV="1">
              <a:off x="4676869" y="1889125"/>
              <a:ext cx="2562131" cy="17526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77" name="Straight Arrow Connector 276"/>
            <p:cNvCxnSpPr/>
            <p:nvPr/>
          </p:nvCxnSpPr>
          <p:spPr>
            <a:xfrm rot="5400000" flipH="1" flipV="1">
              <a:off x="4610100" y="1774825"/>
              <a:ext cx="2667000" cy="25908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78" name="Straight Arrow Connector 277"/>
            <p:cNvCxnSpPr/>
            <p:nvPr/>
          </p:nvCxnSpPr>
          <p:spPr>
            <a:xfrm rot="5400000" flipH="1" flipV="1">
              <a:off x="4381500" y="2232025"/>
              <a:ext cx="3124200" cy="24384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80" name="Straight Arrow Connector 279"/>
            <p:cNvCxnSpPr/>
            <p:nvPr/>
          </p:nvCxnSpPr>
          <p:spPr>
            <a:xfrm rot="5400000" flipH="1" flipV="1">
              <a:off x="4076700" y="2536825"/>
              <a:ext cx="3733800" cy="24384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81" name="Straight Arrow Connector 280"/>
            <p:cNvCxnSpPr/>
            <p:nvPr/>
          </p:nvCxnSpPr>
          <p:spPr>
            <a:xfrm>
              <a:off x="4648200" y="1812925"/>
              <a:ext cx="2514600" cy="6096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83" name="Straight Arrow Connector 282"/>
            <p:cNvCxnSpPr/>
            <p:nvPr/>
          </p:nvCxnSpPr>
          <p:spPr>
            <a:xfrm>
              <a:off x="4724400" y="2270125"/>
              <a:ext cx="2362200" cy="2286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84" name="Straight Arrow Connector 283"/>
            <p:cNvCxnSpPr/>
            <p:nvPr/>
          </p:nvCxnSpPr>
          <p:spPr>
            <a:xfrm>
              <a:off x="4724400" y="1203325"/>
              <a:ext cx="2514600" cy="1143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86" name="Straight Arrow Connector 285"/>
            <p:cNvCxnSpPr/>
            <p:nvPr/>
          </p:nvCxnSpPr>
          <p:spPr>
            <a:xfrm flipV="1">
              <a:off x="4648200" y="2574925"/>
              <a:ext cx="2514600" cy="457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88" name="Straight Arrow Connector 287"/>
            <p:cNvCxnSpPr/>
            <p:nvPr/>
          </p:nvCxnSpPr>
          <p:spPr>
            <a:xfrm flipV="1">
              <a:off x="4724400" y="2574925"/>
              <a:ext cx="2514600" cy="1143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89" name="Straight Arrow Connector 288"/>
            <p:cNvCxnSpPr/>
            <p:nvPr/>
          </p:nvCxnSpPr>
          <p:spPr>
            <a:xfrm flipV="1">
              <a:off x="4648200" y="2574925"/>
              <a:ext cx="2590800" cy="18288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91" name="Straight Arrow Connector 290"/>
            <p:cNvCxnSpPr/>
            <p:nvPr/>
          </p:nvCxnSpPr>
          <p:spPr>
            <a:xfrm flipV="1">
              <a:off x="4724400" y="2574925"/>
              <a:ext cx="2438400" cy="21336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93" name="Straight Arrow Connector 292"/>
            <p:cNvCxnSpPr/>
            <p:nvPr/>
          </p:nvCxnSpPr>
          <p:spPr>
            <a:xfrm flipV="1">
              <a:off x="4800600" y="2574925"/>
              <a:ext cx="2362200" cy="2286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94" name="Straight Arrow Connector 293"/>
            <p:cNvCxnSpPr/>
            <p:nvPr/>
          </p:nvCxnSpPr>
          <p:spPr>
            <a:xfrm flipV="1">
              <a:off x="4876800" y="3032125"/>
              <a:ext cx="2362200" cy="2286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96" name="Straight Arrow Connector 295"/>
            <p:cNvCxnSpPr>
              <a:endCxn id="332" idx="1"/>
            </p:cNvCxnSpPr>
            <p:nvPr/>
          </p:nvCxnSpPr>
          <p:spPr>
            <a:xfrm flipV="1">
              <a:off x="4724400" y="3032125"/>
              <a:ext cx="2514600" cy="1143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97" name="Straight Arrow Connector 296"/>
            <p:cNvCxnSpPr/>
            <p:nvPr/>
          </p:nvCxnSpPr>
          <p:spPr>
            <a:xfrm flipV="1">
              <a:off x="4876800" y="5013325"/>
              <a:ext cx="2286000" cy="6858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98" name="Straight Arrow Connector 297"/>
            <p:cNvCxnSpPr/>
            <p:nvPr/>
          </p:nvCxnSpPr>
          <p:spPr>
            <a:xfrm>
              <a:off x="4648200" y="1279525"/>
              <a:ext cx="2667000" cy="2286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99" name="Straight Arrow Connector 298"/>
            <p:cNvCxnSpPr>
              <a:endCxn id="333" idx="1"/>
            </p:cNvCxnSpPr>
            <p:nvPr/>
          </p:nvCxnSpPr>
          <p:spPr>
            <a:xfrm>
              <a:off x="4724400" y="1736725"/>
              <a:ext cx="2514600" cy="1905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00" name="Straight Arrow Connector 299"/>
            <p:cNvCxnSpPr>
              <a:endCxn id="333" idx="1"/>
            </p:cNvCxnSpPr>
            <p:nvPr/>
          </p:nvCxnSpPr>
          <p:spPr>
            <a:xfrm>
              <a:off x="4724400" y="2270125"/>
              <a:ext cx="2514600" cy="13716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01" name="Straight Arrow Connector 300"/>
            <p:cNvCxnSpPr>
              <a:endCxn id="333" idx="1"/>
            </p:cNvCxnSpPr>
            <p:nvPr/>
          </p:nvCxnSpPr>
          <p:spPr>
            <a:xfrm>
              <a:off x="4648200" y="2955925"/>
              <a:ext cx="2590800" cy="6858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02" name="Straight Arrow Connector 301"/>
            <p:cNvCxnSpPr>
              <a:endCxn id="333" idx="1"/>
            </p:cNvCxnSpPr>
            <p:nvPr/>
          </p:nvCxnSpPr>
          <p:spPr>
            <a:xfrm flipV="1">
              <a:off x="4800600" y="3641725"/>
              <a:ext cx="2438400" cy="1981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03" name="Straight Arrow Connector 302"/>
            <p:cNvCxnSpPr>
              <a:stCxn id="351" idx="3"/>
            </p:cNvCxnSpPr>
            <p:nvPr/>
          </p:nvCxnSpPr>
          <p:spPr>
            <a:xfrm flipV="1">
              <a:off x="4724400" y="3641725"/>
              <a:ext cx="2362200" cy="1219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04" name="Straight Arrow Connector 303"/>
            <p:cNvCxnSpPr/>
            <p:nvPr/>
          </p:nvCxnSpPr>
          <p:spPr>
            <a:xfrm rot="16200000" flipH="1">
              <a:off x="4648200" y="1736725"/>
              <a:ext cx="2590800" cy="25908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05" name="Straight Arrow Connector 304"/>
            <p:cNvCxnSpPr/>
            <p:nvPr/>
          </p:nvCxnSpPr>
          <p:spPr>
            <a:xfrm>
              <a:off x="4648200" y="2422525"/>
              <a:ext cx="2590800" cy="1905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06" name="Straight Arrow Connector 305"/>
            <p:cNvCxnSpPr/>
            <p:nvPr/>
          </p:nvCxnSpPr>
          <p:spPr>
            <a:xfrm>
              <a:off x="4724400" y="3032125"/>
              <a:ext cx="2514600" cy="13716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07" name="Straight Arrow Connector 306"/>
            <p:cNvCxnSpPr/>
            <p:nvPr/>
          </p:nvCxnSpPr>
          <p:spPr>
            <a:xfrm>
              <a:off x="4724400" y="3565525"/>
              <a:ext cx="2438400" cy="838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08" name="Straight Arrow Connector 307"/>
            <p:cNvCxnSpPr/>
            <p:nvPr/>
          </p:nvCxnSpPr>
          <p:spPr>
            <a:xfrm flipV="1">
              <a:off x="4800600" y="4479925"/>
              <a:ext cx="2362200" cy="1219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09" name="Straight Arrow Connector 308"/>
            <p:cNvCxnSpPr/>
            <p:nvPr/>
          </p:nvCxnSpPr>
          <p:spPr>
            <a:xfrm flipV="1">
              <a:off x="4800600" y="4479925"/>
              <a:ext cx="2286000" cy="3048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10" name="Straight Arrow Connector 309"/>
            <p:cNvCxnSpPr/>
            <p:nvPr/>
          </p:nvCxnSpPr>
          <p:spPr>
            <a:xfrm rot="16200000" flipH="1">
              <a:off x="4381500" y="1698625"/>
              <a:ext cx="3200400" cy="2362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11" name="Straight Arrow Connector 310"/>
            <p:cNvCxnSpPr/>
            <p:nvPr/>
          </p:nvCxnSpPr>
          <p:spPr>
            <a:xfrm>
              <a:off x="4648200" y="1889125"/>
              <a:ext cx="2743200" cy="24384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12" name="Straight Arrow Connector 311"/>
            <p:cNvCxnSpPr>
              <a:stCxn id="349" idx="3"/>
            </p:cNvCxnSpPr>
            <p:nvPr/>
          </p:nvCxnSpPr>
          <p:spPr>
            <a:xfrm>
              <a:off x="4648200" y="3032125"/>
              <a:ext cx="2514600" cy="1981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13" name="Straight Arrow Connector 312"/>
            <p:cNvCxnSpPr/>
            <p:nvPr/>
          </p:nvCxnSpPr>
          <p:spPr>
            <a:xfrm>
              <a:off x="4800600" y="4784725"/>
              <a:ext cx="2286000" cy="2286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14" name="Straight Arrow Connector 313"/>
            <p:cNvCxnSpPr/>
            <p:nvPr/>
          </p:nvCxnSpPr>
          <p:spPr>
            <a:xfrm>
              <a:off x="4800600" y="1279525"/>
              <a:ext cx="2590800" cy="1905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15" name="Straight Arrow Connector 314"/>
            <p:cNvCxnSpPr/>
            <p:nvPr/>
          </p:nvCxnSpPr>
          <p:spPr>
            <a:xfrm rot="16200000" flipH="1">
              <a:off x="4686300" y="2536825"/>
              <a:ext cx="2514600" cy="24384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16" name="Straight Arrow Connector 315"/>
            <p:cNvCxnSpPr/>
            <p:nvPr/>
          </p:nvCxnSpPr>
          <p:spPr>
            <a:xfrm>
              <a:off x="4572000" y="3641725"/>
              <a:ext cx="2590800" cy="1905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17" name="Straight Arrow Connector 316"/>
            <p:cNvCxnSpPr/>
            <p:nvPr/>
          </p:nvCxnSpPr>
          <p:spPr>
            <a:xfrm>
              <a:off x="4800600" y="4784725"/>
              <a:ext cx="2362200" cy="762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18" name="Straight Arrow Connector 317"/>
            <p:cNvCxnSpPr/>
            <p:nvPr/>
          </p:nvCxnSpPr>
          <p:spPr>
            <a:xfrm rot="16200000" flipH="1">
              <a:off x="4000500" y="2155825"/>
              <a:ext cx="3886200" cy="2743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19" name="Straight Arrow Connector 318"/>
            <p:cNvCxnSpPr>
              <a:endCxn id="334" idx="1"/>
            </p:cNvCxnSpPr>
            <p:nvPr/>
          </p:nvCxnSpPr>
          <p:spPr>
            <a:xfrm>
              <a:off x="4648200" y="3108325"/>
              <a:ext cx="2590800" cy="2362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20" name="Straight Arrow Connector 319"/>
            <p:cNvCxnSpPr/>
            <p:nvPr/>
          </p:nvCxnSpPr>
          <p:spPr>
            <a:xfrm rot="16200000" flipH="1">
              <a:off x="4114800" y="2955925"/>
              <a:ext cx="3733800" cy="2667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21" name="Straight Arrow Connector 320"/>
            <p:cNvCxnSpPr/>
            <p:nvPr/>
          </p:nvCxnSpPr>
          <p:spPr>
            <a:xfrm rot="16200000" flipH="1">
              <a:off x="4724400" y="3565525"/>
              <a:ext cx="2667000" cy="2667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22" name="Straight Arrow Connector 321"/>
            <p:cNvCxnSpPr/>
            <p:nvPr/>
          </p:nvCxnSpPr>
          <p:spPr>
            <a:xfrm>
              <a:off x="4648200" y="1127125"/>
              <a:ext cx="2590800" cy="1905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23" name="Straight Arrow Connector 322"/>
            <p:cNvCxnSpPr/>
            <p:nvPr/>
          </p:nvCxnSpPr>
          <p:spPr>
            <a:xfrm>
              <a:off x="4724400" y="5943600"/>
              <a:ext cx="2438400" cy="457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24" name="Straight Arrow Connector 323"/>
            <p:cNvCxnSpPr/>
            <p:nvPr/>
          </p:nvCxnSpPr>
          <p:spPr>
            <a:xfrm rot="16200000" flipH="1">
              <a:off x="4716463" y="3878262"/>
              <a:ext cx="2606675" cy="2286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25" name="Straight Arrow Connector 324"/>
            <p:cNvCxnSpPr>
              <a:endCxn id="336" idx="1"/>
            </p:cNvCxnSpPr>
            <p:nvPr/>
          </p:nvCxnSpPr>
          <p:spPr>
            <a:xfrm>
              <a:off x="4876802" y="4953002"/>
              <a:ext cx="2438398" cy="1600198"/>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26" name="Straight Arrow Connector 325"/>
            <p:cNvCxnSpPr/>
            <p:nvPr/>
          </p:nvCxnSpPr>
          <p:spPr>
            <a:xfrm>
              <a:off x="4724400" y="5715000"/>
              <a:ext cx="2514600" cy="762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grpSp>
      <p:sp>
        <p:nvSpPr>
          <p:cNvPr id="327" name="Slide Number Placeholder 3"/>
          <p:cNvSpPr txBox="1">
            <a:spLocks/>
          </p:cNvSpPr>
          <p:nvPr/>
        </p:nvSpPr>
        <p:spPr>
          <a:xfrm>
            <a:off x="6553200" y="647700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D5E43A6-FBEF-440D-A41F-7BE1801784A7}" type="slidenum">
              <a:rPr kumimoji="0" lang="en-US" sz="1200" b="0" i="0" u="none" strike="noStrike" kern="1200" cap="none" spc="0" normalizeH="0" baseline="0" noProof="0" smtClean="0">
                <a:ln>
                  <a:noFill/>
                </a:ln>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effectLst/>
              <a:uLnTx/>
              <a:uFillTx/>
              <a:latin typeface="Calibri"/>
              <a:ea typeface="+mn-ea"/>
              <a:cs typeface="+mn-cs"/>
            </a:endParaRPr>
          </a:p>
        </p:txBody>
      </p:sp>
      <p:grpSp>
        <p:nvGrpSpPr>
          <p:cNvPr id="328" name="Group 327"/>
          <p:cNvGrpSpPr/>
          <p:nvPr/>
        </p:nvGrpSpPr>
        <p:grpSpPr>
          <a:xfrm>
            <a:off x="7162800" y="974725"/>
            <a:ext cx="1676400" cy="5807075"/>
            <a:chOff x="7162800" y="974725"/>
            <a:chExt cx="1676400" cy="5807075"/>
          </a:xfrm>
        </p:grpSpPr>
        <p:sp>
          <p:nvSpPr>
            <p:cNvPr id="329" name="TextBox 328"/>
            <p:cNvSpPr txBox="1"/>
            <p:nvPr/>
          </p:nvSpPr>
          <p:spPr>
            <a:xfrm>
              <a:off x="7162800" y="2193925"/>
              <a:ext cx="1552669" cy="457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mn-cs"/>
                </a:rPr>
                <a:t>CIPB</a:t>
              </a:r>
            </a:p>
          </p:txBody>
        </p:sp>
        <p:sp>
          <p:nvSpPr>
            <p:cNvPr id="330" name="TextBox 329"/>
            <p:cNvSpPr txBox="1"/>
            <p:nvPr/>
          </p:nvSpPr>
          <p:spPr>
            <a:xfrm>
              <a:off x="7162800" y="974725"/>
              <a:ext cx="1524000" cy="457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CCIB</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1" name="TextBox 330"/>
            <p:cNvSpPr txBox="1"/>
            <p:nvPr/>
          </p:nvSpPr>
          <p:spPr>
            <a:xfrm>
              <a:off x="7162800" y="1584325"/>
              <a:ext cx="1524000" cy="457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CNPB</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2" name="TextBox 331"/>
            <p:cNvSpPr txBox="1"/>
            <p:nvPr/>
          </p:nvSpPr>
          <p:spPr>
            <a:xfrm>
              <a:off x="7239000" y="2803525"/>
              <a:ext cx="1524000" cy="457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APBEFB (Banques)</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3" name="TextBox 332"/>
            <p:cNvSpPr txBox="1"/>
            <p:nvPr/>
          </p:nvSpPr>
          <p:spPr>
            <a:xfrm>
              <a:off x="7239000" y="3413125"/>
              <a:ext cx="1524000" cy="457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AFACEB (femmes)</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4" name="TextBox 333"/>
            <p:cNvSpPr txBox="1"/>
            <p:nvPr/>
          </p:nvSpPr>
          <p:spPr>
            <a:xfrm>
              <a:off x="7239000" y="5241925"/>
              <a:ext cx="1552669" cy="457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Filières</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5" name="TextBox 334"/>
            <p:cNvSpPr txBox="1"/>
            <p:nvPr/>
          </p:nvSpPr>
          <p:spPr>
            <a:xfrm>
              <a:off x="7315200" y="5775325"/>
              <a:ext cx="1524000" cy="457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ADEX</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6" name="TextBox 335"/>
            <p:cNvSpPr txBox="1"/>
            <p:nvPr/>
          </p:nvSpPr>
          <p:spPr>
            <a:xfrm>
              <a:off x="7315200" y="6324600"/>
              <a:ext cx="1524000" cy="457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Associations logistiques</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7" name="TextBox 336"/>
            <p:cNvSpPr txBox="1"/>
            <p:nvPr/>
          </p:nvSpPr>
          <p:spPr>
            <a:xfrm>
              <a:off x="7239000" y="4022725"/>
              <a:ext cx="1524000" cy="457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Chambre Agriculture</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8" name="TextBox 337"/>
            <p:cNvSpPr txBox="1"/>
            <p:nvPr/>
          </p:nvSpPr>
          <p:spPr>
            <a:xfrm>
              <a:off x="7239000" y="4632325"/>
              <a:ext cx="1524000" cy="457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Chambre des métiers</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39" name="Group 338"/>
          <p:cNvGrpSpPr/>
          <p:nvPr/>
        </p:nvGrpSpPr>
        <p:grpSpPr>
          <a:xfrm>
            <a:off x="381000" y="914405"/>
            <a:ext cx="1676400" cy="5410201"/>
            <a:chOff x="381000" y="914400"/>
            <a:chExt cx="1676400" cy="5410201"/>
          </a:xfrm>
        </p:grpSpPr>
        <p:sp>
          <p:nvSpPr>
            <p:cNvPr id="340" name="TextBox 339"/>
            <p:cNvSpPr txBox="1"/>
            <p:nvPr/>
          </p:nvSpPr>
          <p:spPr>
            <a:xfrm>
              <a:off x="457200" y="3200400"/>
              <a:ext cx="1552669" cy="87493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Ministère du Développement</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1" name="TextBox 340"/>
            <p:cNvSpPr txBox="1"/>
            <p:nvPr/>
          </p:nvSpPr>
          <p:spPr>
            <a:xfrm>
              <a:off x="381000" y="914400"/>
              <a:ext cx="1524000" cy="87493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Ministère Economie et Finances</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2" name="TextBox 341"/>
            <p:cNvSpPr txBox="1"/>
            <p:nvPr/>
          </p:nvSpPr>
          <p:spPr>
            <a:xfrm>
              <a:off x="457200" y="2057400"/>
              <a:ext cx="1524000" cy="87493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Ministère Commerce Industrie et PME</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3" name="TextBox 342"/>
            <p:cNvSpPr txBox="1"/>
            <p:nvPr/>
          </p:nvSpPr>
          <p:spPr>
            <a:xfrm>
              <a:off x="533400" y="4267201"/>
              <a:ext cx="1524000" cy="4572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Primature</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4" name="TextBox 343"/>
            <p:cNvSpPr txBox="1"/>
            <p:nvPr/>
          </p:nvSpPr>
          <p:spPr>
            <a:xfrm>
              <a:off x="533400" y="4876801"/>
              <a:ext cx="1524000" cy="6096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Ministère de l’Agriculture</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5" name="TextBox 344"/>
            <p:cNvSpPr txBox="1"/>
            <p:nvPr/>
          </p:nvSpPr>
          <p:spPr>
            <a:xfrm>
              <a:off x="533400" y="5638801"/>
              <a:ext cx="1524000" cy="6858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Ministère Economie Maritime</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46" name="Group 345"/>
          <p:cNvGrpSpPr/>
          <p:nvPr/>
        </p:nvGrpSpPr>
        <p:grpSpPr>
          <a:xfrm>
            <a:off x="3124200" y="898525"/>
            <a:ext cx="1600200" cy="5959475"/>
            <a:chOff x="3124200" y="898525"/>
            <a:chExt cx="1600200" cy="5959475"/>
          </a:xfrm>
        </p:grpSpPr>
        <p:sp>
          <p:nvSpPr>
            <p:cNvPr id="347" name="TextBox 346"/>
            <p:cNvSpPr txBox="1"/>
            <p:nvPr/>
          </p:nvSpPr>
          <p:spPr>
            <a:xfrm>
              <a:off x="3124200" y="3413125"/>
              <a:ext cx="1552669" cy="4572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mn-ea"/>
                  <a:cs typeface="+mn-cs"/>
                </a:rPr>
                <a:t>APEBEC / </a:t>
              </a:r>
              <a:r>
                <a:rPr kumimoji="0" lang="en-US" sz="1400" b="0" i="0" u="none" strike="noStrike" kern="0" cap="none" spc="0" normalizeH="0" baseline="0" noProof="0" dirty="0" err="1">
                  <a:ln>
                    <a:noFill/>
                  </a:ln>
                  <a:solidFill>
                    <a:sysClr val="windowText" lastClr="000000"/>
                  </a:solidFill>
                  <a:effectLst/>
                  <a:uLnTx/>
                  <a:uFillTx/>
                  <a:latin typeface="Calibri"/>
                  <a:ea typeface="+mn-ea"/>
                  <a:cs typeface="+mn-cs"/>
                </a:rPr>
                <a:t>filières</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8" name="TextBox 347"/>
            <p:cNvSpPr txBox="1"/>
            <p:nvPr/>
          </p:nvSpPr>
          <p:spPr>
            <a:xfrm>
              <a:off x="3124200" y="2117725"/>
              <a:ext cx="1524000" cy="4572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HCGC</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49" name="TextBox 348"/>
            <p:cNvSpPr txBox="1"/>
            <p:nvPr/>
          </p:nvSpPr>
          <p:spPr>
            <a:xfrm>
              <a:off x="3124200" y="2803525"/>
              <a:ext cx="1524000" cy="4572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ANPME</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0" name="TextBox 349"/>
            <p:cNvSpPr txBox="1"/>
            <p:nvPr/>
          </p:nvSpPr>
          <p:spPr>
            <a:xfrm>
              <a:off x="3124200" y="4022725"/>
              <a:ext cx="1524000" cy="4572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ysClr val="windowText" lastClr="000000"/>
                  </a:solidFill>
                  <a:effectLst/>
                  <a:uLnTx/>
                  <a:uFillTx/>
                  <a:latin typeface="Calibri"/>
                  <a:ea typeface="+mn-ea"/>
                  <a:cs typeface="+mn-cs"/>
                </a:rPr>
                <a:t>Concertation</a:t>
              </a:r>
              <a:r>
                <a:rPr kumimoji="0" lang="en-US" sz="1400" b="0"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1400" b="0" i="0" u="none" strike="noStrike" kern="0" cap="none" spc="0" normalizeH="0" baseline="0" noProof="0" dirty="0" err="1">
                  <a:ln>
                    <a:noFill/>
                  </a:ln>
                  <a:solidFill>
                    <a:sysClr val="windowText" lastClr="000000"/>
                  </a:solidFill>
                  <a:effectLst/>
                  <a:uLnTx/>
                  <a:uFillTx/>
                  <a:latin typeface="Calibri"/>
                  <a:ea typeface="+mn-ea"/>
                  <a:cs typeface="+mn-cs"/>
                </a:rPr>
                <a:t>fiscalité</a:t>
              </a:r>
              <a:r>
                <a:rPr kumimoji="0" lang="en-US" sz="1400" b="0" i="0" u="none" strike="noStrike" kern="0" cap="none" spc="0" normalizeH="0" baseline="0" noProof="0" dirty="0">
                  <a:ln>
                    <a:noFill/>
                  </a:ln>
                  <a:solidFill>
                    <a:sysClr val="windowText" lastClr="000000"/>
                  </a:solidFill>
                  <a:effectLst/>
                  <a:uLnTx/>
                  <a:uFillTx/>
                  <a:latin typeface="Calibri"/>
                  <a:ea typeface="+mn-ea"/>
                  <a:cs typeface="+mn-cs"/>
                </a:rPr>
                <a:t>”</a:t>
              </a:r>
            </a:p>
          </p:txBody>
        </p:sp>
        <p:sp>
          <p:nvSpPr>
            <p:cNvPr id="351" name="TextBox 350"/>
            <p:cNvSpPr txBox="1"/>
            <p:nvPr/>
          </p:nvSpPr>
          <p:spPr>
            <a:xfrm>
              <a:off x="3200400" y="4632325"/>
              <a:ext cx="1524000" cy="4572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Dispositif de Suivi</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2" name="TextBox 351"/>
            <p:cNvSpPr txBox="1"/>
            <p:nvPr/>
          </p:nvSpPr>
          <p:spPr>
            <a:xfrm>
              <a:off x="3200400" y="5241925"/>
              <a:ext cx="1524000" cy="4572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Relance Economique</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3" name="TextBox 352"/>
            <p:cNvSpPr txBox="1"/>
            <p:nvPr/>
          </p:nvSpPr>
          <p:spPr>
            <a:xfrm>
              <a:off x="3124200" y="898525"/>
              <a:ext cx="1524000" cy="4572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Parlement</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4" name="TextBox 353"/>
            <p:cNvSpPr txBox="1"/>
            <p:nvPr/>
          </p:nvSpPr>
          <p:spPr>
            <a:xfrm>
              <a:off x="3124200" y="1508125"/>
              <a:ext cx="1524000" cy="4572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Conseil Eco. et Social</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5" name="TextBox 354"/>
            <p:cNvSpPr txBox="1"/>
            <p:nvPr/>
          </p:nvSpPr>
          <p:spPr>
            <a:xfrm>
              <a:off x="3200400" y="5851525"/>
              <a:ext cx="1524000" cy="4572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Port de Cotonou</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6" name="TextBox 355"/>
            <p:cNvSpPr txBox="1"/>
            <p:nvPr/>
          </p:nvSpPr>
          <p:spPr>
            <a:xfrm>
              <a:off x="3200400" y="6400800"/>
              <a:ext cx="1524000" cy="4572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Calibri"/>
                  <a:ea typeface="+mn-ea"/>
                  <a:cs typeface="+mn-cs"/>
                </a:rPr>
                <a:t>CPI</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57" name="Group 356"/>
          <p:cNvGrpSpPr/>
          <p:nvPr/>
        </p:nvGrpSpPr>
        <p:grpSpPr>
          <a:xfrm>
            <a:off x="1905000" y="1447799"/>
            <a:ext cx="1371600" cy="5201336"/>
            <a:chOff x="1905000" y="1447798"/>
            <a:chExt cx="1371600" cy="5201336"/>
          </a:xfrm>
        </p:grpSpPr>
        <p:cxnSp>
          <p:nvCxnSpPr>
            <p:cNvPr id="358" name="Straight Arrow Connector 357"/>
            <p:cNvCxnSpPr/>
            <p:nvPr/>
          </p:nvCxnSpPr>
          <p:spPr>
            <a:xfrm>
              <a:off x="1905000" y="1524000"/>
              <a:ext cx="1143000" cy="705534"/>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59" name="Straight Arrow Connector 358"/>
            <p:cNvCxnSpPr/>
            <p:nvPr/>
          </p:nvCxnSpPr>
          <p:spPr>
            <a:xfrm flipV="1">
              <a:off x="2133600" y="2422525"/>
              <a:ext cx="914400" cy="2286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60" name="Straight Arrow Connector 359"/>
            <p:cNvCxnSpPr/>
            <p:nvPr/>
          </p:nvCxnSpPr>
          <p:spPr>
            <a:xfrm rot="5400000" flipH="1" flipV="1">
              <a:off x="1943100" y="2689225"/>
              <a:ext cx="1371600" cy="9906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61" name="Straight Arrow Connector 360"/>
            <p:cNvCxnSpPr/>
            <p:nvPr/>
          </p:nvCxnSpPr>
          <p:spPr>
            <a:xfrm rot="16200000" flipH="1">
              <a:off x="1181100" y="2384425"/>
              <a:ext cx="2667000" cy="1219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62" name="Straight Arrow Connector 361"/>
            <p:cNvCxnSpPr/>
            <p:nvPr/>
          </p:nvCxnSpPr>
          <p:spPr>
            <a:xfrm rot="5400000" flipH="1" flipV="1">
              <a:off x="1676400" y="4022725"/>
              <a:ext cx="1828800" cy="9144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63" name="Straight Arrow Connector 362"/>
            <p:cNvCxnSpPr/>
            <p:nvPr/>
          </p:nvCxnSpPr>
          <p:spPr>
            <a:xfrm>
              <a:off x="2057400" y="4632325"/>
              <a:ext cx="1066800" cy="1010334"/>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64" name="Straight Arrow Connector 363"/>
            <p:cNvCxnSpPr/>
            <p:nvPr/>
          </p:nvCxnSpPr>
          <p:spPr>
            <a:xfrm>
              <a:off x="2133600" y="2727325"/>
              <a:ext cx="914400" cy="7620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65" name="Straight Arrow Connector 364"/>
            <p:cNvCxnSpPr/>
            <p:nvPr/>
          </p:nvCxnSpPr>
          <p:spPr>
            <a:xfrm rot="16200000" flipH="1">
              <a:off x="1524000" y="3336925"/>
              <a:ext cx="2133600" cy="10668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66" name="Straight Arrow Connector 365"/>
            <p:cNvCxnSpPr/>
            <p:nvPr/>
          </p:nvCxnSpPr>
          <p:spPr>
            <a:xfrm rot="16200000" flipH="1">
              <a:off x="876301" y="2613025"/>
              <a:ext cx="3276599" cy="1219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67" name="Straight Arrow Connector 366"/>
            <p:cNvCxnSpPr/>
            <p:nvPr/>
          </p:nvCxnSpPr>
          <p:spPr>
            <a:xfrm flipV="1">
              <a:off x="2133600" y="4937125"/>
              <a:ext cx="914400" cy="457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68" name="Straight Arrow Connector 367"/>
            <p:cNvCxnSpPr>
              <a:stCxn id="345" idx="3"/>
            </p:cNvCxnSpPr>
            <p:nvPr/>
          </p:nvCxnSpPr>
          <p:spPr>
            <a:xfrm flipV="1">
              <a:off x="2057400" y="5867400"/>
              <a:ext cx="1066800" cy="114301"/>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69" name="Straight Arrow Connector 368"/>
            <p:cNvCxnSpPr/>
            <p:nvPr/>
          </p:nvCxnSpPr>
          <p:spPr>
            <a:xfrm flipV="1">
              <a:off x="2133600" y="5638800"/>
              <a:ext cx="990600" cy="3048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70" name="Straight Arrow Connector 369"/>
            <p:cNvCxnSpPr>
              <a:endCxn id="352" idx="1"/>
            </p:cNvCxnSpPr>
            <p:nvPr/>
          </p:nvCxnSpPr>
          <p:spPr>
            <a:xfrm rot="16200000" flipH="1">
              <a:off x="1714500" y="3984625"/>
              <a:ext cx="1752600" cy="1219200"/>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71" name="Straight Arrow Connector 370"/>
            <p:cNvCxnSpPr/>
            <p:nvPr/>
          </p:nvCxnSpPr>
          <p:spPr>
            <a:xfrm>
              <a:off x="2057400" y="5943600"/>
              <a:ext cx="1143000" cy="705534"/>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72" name="Straight Arrow Connector 371"/>
            <p:cNvCxnSpPr>
              <a:stCxn id="344" idx="3"/>
            </p:cNvCxnSpPr>
            <p:nvPr/>
          </p:nvCxnSpPr>
          <p:spPr>
            <a:xfrm>
              <a:off x="2057400" y="5181601"/>
              <a:ext cx="1066800" cy="1315133"/>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73" name="Straight Arrow Connector 372"/>
            <p:cNvCxnSpPr>
              <a:stCxn id="343" idx="3"/>
            </p:cNvCxnSpPr>
            <p:nvPr/>
          </p:nvCxnSpPr>
          <p:spPr>
            <a:xfrm>
              <a:off x="2057400" y="4495801"/>
              <a:ext cx="1219200" cy="2000932"/>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74" name="Straight Arrow Connector 373"/>
            <p:cNvCxnSpPr>
              <a:endCxn id="356" idx="1"/>
            </p:cNvCxnSpPr>
            <p:nvPr/>
          </p:nvCxnSpPr>
          <p:spPr>
            <a:xfrm rot="16200000" flipH="1">
              <a:off x="1066800" y="4495799"/>
              <a:ext cx="3124201" cy="1142999"/>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75" name="Straight Arrow Connector 374"/>
            <p:cNvCxnSpPr>
              <a:endCxn id="356" idx="1"/>
            </p:cNvCxnSpPr>
            <p:nvPr/>
          </p:nvCxnSpPr>
          <p:spPr>
            <a:xfrm rot="16200000" flipH="1">
              <a:off x="609600" y="4038599"/>
              <a:ext cx="4038601" cy="1142999"/>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376" name="Straight Arrow Connector 375"/>
            <p:cNvCxnSpPr/>
            <p:nvPr/>
          </p:nvCxnSpPr>
          <p:spPr>
            <a:xfrm rot="16200000" flipH="1">
              <a:off x="38099" y="3390900"/>
              <a:ext cx="5029203" cy="1142999"/>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grpSp>
      <p:grpSp>
        <p:nvGrpSpPr>
          <p:cNvPr id="377" name="Group 376"/>
          <p:cNvGrpSpPr/>
          <p:nvPr/>
        </p:nvGrpSpPr>
        <p:grpSpPr>
          <a:xfrm>
            <a:off x="1295404" y="2057401"/>
            <a:ext cx="5796843" cy="3284041"/>
            <a:chOff x="1295400" y="2057400"/>
            <a:chExt cx="5796842" cy="3284041"/>
          </a:xfrm>
        </p:grpSpPr>
        <p:sp>
          <p:nvSpPr>
            <p:cNvPr id="378" name="TextBox 377"/>
            <p:cNvSpPr txBox="1"/>
            <p:nvPr/>
          </p:nvSpPr>
          <p:spPr>
            <a:xfrm>
              <a:off x="4953000" y="2057400"/>
              <a:ext cx="193033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4400" b="1" i="0" u="none" strike="noStrike" kern="0" cap="none" spc="0" normalizeH="0" baseline="0" noProof="0" dirty="0">
                  <a:ln>
                    <a:noFill/>
                  </a:ln>
                  <a:solidFill>
                    <a:srgbClr val="C00000"/>
                  </a:solidFill>
                  <a:effectLst/>
                  <a:uLnTx/>
                  <a:uFillTx/>
                  <a:latin typeface="Calibri" pitchFamily="34" charset="0"/>
                </a:rPr>
                <a:t>PROCCI</a:t>
              </a:r>
            </a:p>
          </p:txBody>
        </p:sp>
        <p:sp>
          <p:nvSpPr>
            <p:cNvPr id="379" name="TextBox 378"/>
            <p:cNvSpPr txBox="1"/>
            <p:nvPr/>
          </p:nvSpPr>
          <p:spPr>
            <a:xfrm>
              <a:off x="1295400" y="2590800"/>
              <a:ext cx="2417650"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4400" b="1" i="0" u="none" strike="noStrike" kern="0" cap="none" spc="0" normalizeH="0" baseline="0" noProof="0" dirty="0">
                  <a:ln>
                    <a:noFill/>
                  </a:ln>
                  <a:solidFill>
                    <a:srgbClr val="C00000"/>
                  </a:solidFill>
                  <a:effectLst/>
                  <a:uLnTx/>
                  <a:uFillTx/>
                  <a:latin typeface="Calibri" pitchFamily="34" charset="0"/>
                </a:rPr>
                <a:t>UCF-MCA</a:t>
              </a:r>
            </a:p>
          </p:txBody>
        </p:sp>
        <p:sp>
          <p:nvSpPr>
            <p:cNvPr id="380" name="TextBox 379"/>
            <p:cNvSpPr txBox="1"/>
            <p:nvPr/>
          </p:nvSpPr>
          <p:spPr>
            <a:xfrm>
              <a:off x="4572000" y="4572000"/>
              <a:ext cx="2520242"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4400" b="1" i="0" u="none" strike="noStrike" kern="0" cap="none" spc="0" normalizeH="0" baseline="0" noProof="0" dirty="0">
                  <a:ln>
                    <a:noFill/>
                  </a:ln>
                  <a:solidFill>
                    <a:srgbClr val="C00000"/>
                  </a:solidFill>
                  <a:effectLst/>
                  <a:uLnTx/>
                  <a:uFillTx/>
                  <a:latin typeface="Calibri" pitchFamily="34" charset="0"/>
                </a:rPr>
                <a:t>UE PADSP</a:t>
              </a:r>
            </a:p>
          </p:txBody>
        </p:sp>
      </p:grpSp>
      <p:sp>
        <p:nvSpPr>
          <p:cNvPr id="381" name="Rectangle 6"/>
          <p:cNvSpPr>
            <a:spLocks noChangeArrowheads="1"/>
          </p:cNvSpPr>
          <p:nvPr/>
        </p:nvSpPr>
        <p:spPr bwMode="auto">
          <a:xfrm>
            <a:off x="381000" y="267072"/>
            <a:ext cx="5433282" cy="400110"/>
          </a:xfrm>
          <a:prstGeom prst="rect">
            <a:avLst/>
          </a:prstGeom>
          <a:noFill/>
          <a:ln w="9525" algn="ctr">
            <a:noFill/>
            <a:miter lim="800000"/>
            <a:headEnd/>
            <a:tailEnd/>
          </a:ln>
        </p:spPr>
        <p:txBody>
          <a:bodyPr vert="horz" wrap="none" lIns="91440" tIns="45720" rIns="91440" bIns="45720" rtlCol="0" anchor="ctr">
            <a:spAutoFit/>
          </a:bodyPr>
          <a:lstStyle/>
          <a:p>
            <a:pPr>
              <a:spcBef>
                <a:spcPct val="0"/>
              </a:spcBef>
            </a:pPr>
            <a:r>
              <a:rPr lang="fr-FR" sz="2000" b="1" cap="all" dirty="0">
                <a:solidFill>
                  <a:srgbClr val="003366"/>
                </a:solidFill>
                <a:latin typeface="Arial" panose="020B0604020202020204" pitchFamily="34" charset="0"/>
                <a:cs typeface="Arial" panose="020B0604020202020204" pitchFamily="34" charset="0"/>
              </a:rPr>
              <a:t>Institutional coordination (or not)</a:t>
            </a:r>
            <a:endParaRPr lang="en-US" sz="2000" b="1" cap="all" dirty="0">
              <a:solidFill>
                <a:srgbClr val="003366"/>
              </a:solidFill>
              <a:latin typeface="Arial" panose="020B0604020202020204" pitchFamily="34" charset="0"/>
              <a:cs typeface="Arial" panose="020B0604020202020204" pitchFamily="34" charset="0"/>
            </a:endParaRPr>
          </a:p>
        </p:txBody>
      </p:sp>
      <p:sp>
        <p:nvSpPr>
          <p:cNvPr id="382" name="Text Box 2"/>
          <p:cNvSpPr txBox="1">
            <a:spLocks noChangeArrowheads="1"/>
          </p:cNvSpPr>
          <p:nvPr/>
        </p:nvSpPr>
        <p:spPr bwMode="auto">
          <a:xfrm>
            <a:off x="8153400" y="6659570"/>
            <a:ext cx="990600" cy="276999"/>
          </a:xfrm>
          <a:prstGeom prst="rect">
            <a:avLst/>
          </a:prstGeom>
          <a:noFill/>
          <a:ln w="9525">
            <a:noFill/>
            <a:miter lim="800000"/>
            <a:headEnd/>
            <a:tailEnd/>
          </a:ln>
        </p:spPr>
        <p:txBody>
          <a:bodyPr>
            <a:spAutoFit/>
          </a:bodyPr>
          <a:lstStyle/>
          <a:p>
            <a:pPr algn="r" eaLnBrk="0" hangingPunct="0">
              <a:spcBef>
                <a:spcPct val="50000"/>
              </a:spcBef>
            </a:pPr>
            <a:fld id="{2408B408-5C21-4BE7-A079-C02C92B981C1}" type="slidenum">
              <a:rPr lang="en-US" sz="1200">
                <a:latin typeface="55 Helvetica Roman"/>
              </a:rPr>
              <a:pPr algn="r" eaLnBrk="0" hangingPunct="0">
                <a:spcBef>
                  <a:spcPct val="50000"/>
                </a:spcBef>
              </a:pPr>
              <a:t>25</a:t>
            </a:fld>
            <a:endParaRPr lang="en-US" sz="1200" dirty="0">
              <a:latin typeface="55 Helvetica Roman"/>
            </a:endParaRPr>
          </a:p>
        </p:txBody>
      </p:sp>
      <p:sp>
        <p:nvSpPr>
          <p:cNvPr id="2" name="TextBox 1"/>
          <p:cNvSpPr txBox="1"/>
          <p:nvPr/>
        </p:nvSpPr>
        <p:spPr>
          <a:xfrm>
            <a:off x="0" y="6400807"/>
            <a:ext cx="3276600" cy="430887"/>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Benin Investor Council, Private Sector Engagement for Good Governance, World Bank, 2012</a:t>
            </a:r>
          </a:p>
        </p:txBody>
      </p:sp>
    </p:spTree>
    <p:extLst>
      <p:ext uri="{BB962C8B-B14F-4D97-AF65-F5344CB8AC3E}">
        <p14:creationId xmlns:p14="http://schemas.microsoft.com/office/powerpoint/2010/main" val="133747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2000"/>
                                        <p:tgtEl>
                                          <p:spTgt spid="254"/>
                                        </p:tgtEl>
                                      </p:cBhvr>
                                    </p:animEffect>
                                  </p:childTnLst>
                                </p:cTn>
                              </p:par>
                              <p:par>
                                <p:cTn id="8" presetID="10" presetClass="entr" presetSubtype="0" fill="hold" nodeType="withEffect">
                                  <p:stCondLst>
                                    <p:cond delay="0"/>
                                  </p:stCondLst>
                                  <p:childTnLst>
                                    <p:set>
                                      <p:cBhvr>
                                        <p:cTn id="9" dur="1" fill="hold">
                                          <p:stCondLst>
                                            <p:cond delay="0"/>
                                          </p:stCondLst>
                                        </p:cTn>
                                        <p:tgtEl>
                                          <p:spTgt spid="357"/>
                                        </p:tgtEl>
                                        <p:attrNameLst>
                                          <p:attrName>style.visibility</p:attrName>
                                        </p:attrNameLst>
                                      </p:cBhvr>
                                      <p:to>
                                        <p:strVal val="visible"/>
                                      </p:to>
                                    </p:set>
                                    <p:animEffect transition="in" filter="fade">
                                      <p:cBhvr>
                                        <p:cTn id="10" dur="2000"/>
                                        <p:tgtEl>
                                          <p:spTgt spid="3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7"/>
                                        </p:tgtEl>
                                        <p:attrNameLst>
                                          <p:attrName>style.visibility</p:attrName>
                                        </p:attrNameLst>
                                      </p:cBhvr>
                                      <p:to>
                                        <p:strVal val="visible"/>
                                      </p:to>
                                    </p:set>
                                    <p:animEffect transition="in" filter="fade">
                                      <p:cBhvr>
                                        <p:cTn id="15" dur="2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228600"/>
            <a:ext cx="7772400" cy="6324600"/>
          </a:xfrm>
          <a:prstGeom prst="rect">
            <a:avLst/>
          </a:prstGeom>
          <a:noFill/>
          <a:ln w="9525">
            <a:noFill/>
            <a:miter lim="800000"/>
            <a:headEnd/>
            <a:tailEnd/>
          </a:ln>
        </p:spPr>
      </p:pic>
      <p:sp>
        <p:nvSpPr>
          <p:cNvPr id="3" name="TextBox 2"/>
          <p:cNvSpPr txBox="1"/>
          <p:nvPr/>
        </p:nvSpPr>
        <p:spPr>
          <a:xfrm>
            <a:off x="76200" y="6531606"/>
            <a:ext cx="47244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Mandell, Hijazi, Herzberg, World Bank Group,  2012</a:t>
            </a:r>
          </a:p>
        </p:txBody>
      </p:sp>
    </p:spTree>
    <p:extLst>
      <p:ext uri="{BB962C8B-B14F-4D97-AF65-F5344CB8AC3E}">
        <p14:creationId xmlns:p14="http://schemas.microsoft.com/office/powerpoint/2010/main" val="411277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bwMode="auto">
          <a:xfrm>
            <a:off x="282601" y="267072"/>
            <a:ext cx="6840527" cy="400110"/>
          </a:xfrm>
          <a:prstGeom prst="rect">
            <a:avLst/>
          </a:prstGeom>
          <a:noFill/>
          <a:ln w="9525" algn="ctr">
            <a:noFill/>
            <a:miter lim="800000"/>
            <a:headEnd/>
            <a:tailEnd/>
          </a:ln>
        </p:spPr>
        <p:txBody>
          <a:bodyPr vert="horz" wrap="none" lIns="91440" tIns="45720" rIns="91440" bIns="45720" rtlCol="0" anchor="ctr">
            <a:spAutoFit/>
          </a:bodyPr>
          <a:lstStyle/>
          <a:p>
            <a:pPr algn="l"/>
            <a:r>
              <a:rPr lang="en-US" sz="2000" b="1" cap="all" dirty="0">
                <a:solidFill>
                  <a:srgbClr val="003366"/>
                </a:solidFill>
                <a:latin typeface="Arial" panose="020B0604020202020204" pitchFamily="34" charset="0"/>
                <a:ea typeface="+mn-ea"/>
                <a:cs typeface="Arial" panose="020B0604020202020204" pitchFamily="34" charset="0"/>
              </a:rPr>
              <a:t>Linking the PPD to Other Reforms Processes</a:t>
            </a:r>
          </a:p>
        </p:txBody>
      </p:sp>
      <p:grpSp>
        <p:nvGrpSpPr>
          <p:cNvPr id="3076" name="Group 3"/>
          <p:cNvGrpSpPr>
            <a:grpSpLocks/>
          </p:cNvGrpSpPr>
          <p:nvPr/>
        </p:nvGrpSpPr>
        <p:grpSpPr bwMode="auto">
          <a:xfrm>
            <a:off x="7507288" y="838207"/>
            <a:ext cx="1560512" cy="1090613"/>
            <a:chOff x="2617" y="2448"/>
            <a:chExt cx="1991" cy="1392"/>
          </a:xfrm>
        </p:grpSpPr>
        <p:pic>
          <p:nvPicPr>
            <p:cNvPr id="3091" name="Picture 4" descr="arthur_silouette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17" y="2448"/>
              <a:ext cx="1991" cy="1392"/>
            </a:xfrm>
            <a:prstGeom prst="rect">
              <a:avLst/>
            </a:prstGeom>
            <a:noFill/>
            <a:ln w="9525">
              <a:noFill/>
              <a:miter lim="800000"/>
              <a:headEnd/>
              <a:tailEnd/>
            </a:ln>
          </p:spPr>
        </p:pic>
        <p:pic>
          <p:nvPicPr>
            <p:cNvPr id="3092" name="Picture 5" descr="arthur_silouette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32" y="2448"/>
              <a:ext cx="375" cy="1392"/>
            </a:xfrm>
            <a:prstGeom prst="rect">
              <a:avLst/>
            </a:prstGeom>
            <a:noFill/>
            <a:ln w="9525">
              <a:noFill/>
              <a:miter lim="800000"/>
              <a:headEnd/>
              <a:tailEnd/>
            </a:ln>
          </p:spPr>
        </p:pic>
      </p:grpSp>
      <p:sp>
        <p:nvSpPr>
          <p:cNvPr id="3077" name="Text Box 6"/>
          <p:cNvSpPr txBox="1">
            <a:spLocks noChangeArrowheads="1"/>
          </p:cNvSpPr>
          <p:nvPr/>
        </p:nvSpPr>
        <p:spPr bwMode="auto">
          <a:xfrm>
            <a:off x="7391400" y="1981207"/>
            <a:ext cx="1752600" cy="400110"/>
          </a:xfrm>
          <a:prstGeom prst="rect">
            <a:avLst/>
          </a:prstGeom>
          <a:noFill/>
          <a:ln w="9525">
            <a:noFill/>
            <a:miter lim="800000"/>
            <a:headEnd/>
            <a:tailEnd/>
          </a:ln>
        </p:spPr>
        <p:txBody>
          <a:bodyPr>
            <a:spAutoFit/>
          </a:bodyPr>
          <a:lstStyle/>
          <a:p>
            <a:pPr eaLnBrk="0" hangingPunct="0">
              <a:spcBef>
                <a:spcPct val="50000"/>
              </a:spcBef>
            </a:pPr>
            <a:r>
              <a:rPr lang="en-US" sz="2000">
                <a:latin typeface="Arial" pitchFamily="34" charset="0"/>
              </a:rPr>
              <a:t>Reform Unit</a:t>
            </a:r>
          </a:p>
        </p:txBody>
      </p:sp>
      <p:pic>
        <p:nvPicPr>
          <p:cNvPr id="3078" name="Picture 7" descr="Cofemer RIA"/>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038600" y="4724401"/>
            <a:ext cx="2362200" cy="1123951"/>
          </a:xfrm>
          <a:prstGeom prst="rect">
            <a:avLst/>
          </a:prstGeom>
          <a:noFill/>
          <a:ln w="9525">
            <a:noFill/>
            <a:miter lim="800000"/>
            <a:headEnd/>
            <a:tailEnd/>
          </a:ln>
        </p:spPr>
      </p:pic>
      <p:sp>
        <p:nvSpPr>
          <p:cNvPr id="3079" name="Text Box 8"/>
          <p:cNvSpPr txBox="1">
            <a:spLocks noChangeArrowheads="1"/>
          </p:cNvSpPr>
          <p:nvPr/>
        </p:nvSpPr>
        <p:spPr bwMode="auto">
          <a:xfrm>
            <a:off x="4495800" y="4343400"/>
            <a:ext cx="4114800" cy="457200"/>
          </a:xfrm>
          <a:prstGeom prst="rect">
            <a:avLst/>
          </a:prstGeom>
          <a:noFill/>
          <a:ln w="9525">
            <a:noFill/>
            <a:miter lim="800000"/>
            <a:headEnd/>
            <a:tailEnd/>
          </a:ln>
        </p:spPr>
        <p:txBody>
          <a:bodyPr/>
          <a:lstStyle/>
          <a:p>
            <a:pPr eaLnBrk="0" hangingPunct="0"/>
            <a:r>
              <a:rPr lang="en-US" sz="2000">
                <a:latin typeface="Arial" pitchFamily="34" charset="0"/>
              </a:rPr>
              <a:t>RIA and regulation review process</a:t>
            </a:r>
          </a:p>
        </p:txBody>
      </p:sp>
      <p:pic>
        <p:nvPicPr>
          <p:cNvPr id="3080" name="Picture 9" descr="moratorium"/>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553200" y="4876808"/>
            <a:ext cx="2209800" cy="1582737"/>
          </a:xfrm>
          <a:prstGeom prst="rect">
            <a:avLst/>
          </a:prstGeom>
          <a:noFill/>
          <a:ln w="9525">
            <a:noFill/>
            <a:miter lim="800000"/>
            <a:headEnd/>
            <a:tailEnd/>
          </a:ln>
        </p:spPr>
      </p:pic>
      <p:sp>
        <p:nvSpPr>
          <p:cNvPr id="3081" name="Text Box 10"/>
          <p:cNvSpPr txBox="1">
            <a:spLocks noChangeArrowheads="1"/>
          </p:cNvSpPr>
          <p:nvPr/>
        </p:nvSpPr>
        <p:spPr bwMode="auto">
          <a:xfrm>
            <a:off x="533400" y="2117732"/>
            <a:ext cx="838200" cy="400110"/>
          </a:xfrm>
          <a:prstGeom prst="rect">
            <a:avLst/>
          </a:prstGeom>
          <a:noFill/>
          <a:ln w="9525">
            <a:noFill/>
            <a:miter lim="800000"/>
            <a:headEnd/>
            <a:tailEnd/>
          </a:ln>
        </p:spPr>
        <p:txBody>
          <a:bodyPr>
            <a:spAutoFit/>
          </a:bodyPr>
          <a:lstStyle/>
          <a:p>
            <a:pPr eaLnBrk="0" hangingPunct="0">
              <a:spcBef>
                <a:spcPct val="50000"/>
              </a:spcBef>
            </a:pPr>
            <a:r>
              <a:rPr lang="en-US" sz="2000">
                <a:latin typeface="Arial" pitchFamily="34" charset="0"/>
              </a:rPr>
              <a:t>SEZ</a:t>
            </a:r>
          </a:p>
        </p:txBody>
      </p:sp>
      <p:sp>
        <p:nvSpPr>
          <p:cNvPr id="3082" name="Rectangle 11"/>
          <p:cNvSpPr>
            <a:spLocks noChangeArrowheads="1"/>
          </p:cNvSpPr>
          <p:nvPr/>
        </p:nvSpPr>
        <p:spPr bwMode="auto">
          <a:xfrm>
            <a:off x="5" y="-275155"/>
            <a:ext cx="184731" cy="369332"/>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3074" name="Object 12"/>
          <p:cNvGraphicFramePr>
            <a:graphicFrameLocks noChangeAspect="1"/>
          </p:cNvGraphicFramePr>
          <p:nvPr/>
        </p:nvGraphicFramePr>
        <p:xfrm>
          <a:off x="685800" y="4267200"/>
          <a:ext cx="1722438" cy="2209800"/>
        </p:xfrm>
        <a:graphic>
          <a:graphicData uri="http://schemas.openxmlformats.org/presentationml/2006/ole">
            <mc:AlternateContent xmlns:mc="http://schemas.openxmlformats.org/markup-compatibility/2006">
              <mc:Choice xmlns:v="urn:schemas-microsoft-com:vml" Requires="v">
                <p:oleObj spid="_x0000_s3149" r:id="rId8" imgW="7461504" imgH="9558528" progId="">
                  <p:embed/>
                </p:oleObj>
              </mc:Choice>
              <mc:Fallback>
                <p:oleObj r:id="rId8" imgW="7461504" imgH="9558528" progId="">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267200"/>
                        <a:ext cx="1722438"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Text Box 13"/>
          <p:cNvSpPr txBox="1">
            <a:spLocks noChangeArrowheads="1"/>
          </p:cNvSpPr>
          <p:nvPr/>
        </p:nvSpPr>
        <p:spPr bwMode="auto">
          <a:xfrm>
            <a:off x="685800" y="3429000"/>
            <a:ext cx="1981200" cy="1066800"/>
          </a:xfrm>
          <a:prstGeom prst="rect">
            <a:avLst/>
          </a:prstGeom>
          <a:noFill/>
          <a:ln w="9525">
            <a:noFill/>
            <a:miter lim="800000"/>
            <a:headEnd/>
            <a:tailEnd/>
          </a:ln>
        </p:spPr>
        <p:txBody>
          <a:bodyPr/>
          <a:lstStyle/>
          <a:p>
            <a:pPr eaLnBrk="0" hangingPunct="0"/>
            <a:r>
              <a:rPr lang="en-US" sz="2000">
                <a:latin typeface="Arial" pitchFamily="34" charset="0"/>
              </a:rPr>
              <a:t>Regulatory simplification</a:t>
            </a:r>
          </a:p>
        </p:txBody>
      </p:sp>
      <p:pic>
        <p:nvPicPr>
          <p:cNvPr id="3084" name="Picture 14" descr="ARI_neuenheim_02">
            <a:hlinkClick r:id="rId10"/>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81000" y="1295401"/>
            <a:ext cx="1162050" cy="819151"/>
          </a:xfrm>
          <a:prstGeom prst="rect">
            <a:avLst/>
          </a:prstGeom>
          <a:noFill/>
          <a:ln w="9525">
            <a:noFill/>
            <a:miter lim="800000"/>
            <a:headEnd/>
            <a:tailEnd/>
          </a:ln>
        </p:spPr>
      </p:pic>
      <p:sp>
        <p:nvSpPr>
          <p:cNvPr id="3085" name="Text Box 15"/>
          <p:cNvSpPr txBox="1">
            <a:spLocks noChangeArrowheads="1"/>
          </p:cNvSpPr>
          <p:nvPr/>
        </p:nvSpPr>
        <p:spPr bwMode="auto">
          <a:xfrm>
            <a:off x="4953000" y="2133601"/>
            <a:ext cx="1143000" cy="707886"/>
          </a:xfrm>
          <a:prstGeom prst="rect">
            <a:avLst/>
          </a:prstGeom>
          <a:noFill/>
          <a:ln w="9525">
            <a:noFill/>
            <a:miter lim="800000"/>
            <a:headEnd/>
            <a:tailEnd/>
          </a:ln>
        </p:spPr>
        <p:txBody>
          <a:bodyPr>
            <a:spAutoFit/>
          </a:bodyPr>
          <a:lstStyle/>
          <a:p>
            <a:pPr eaLnBrk="0" hangingPunct="0">
              <a:spcBef>
                <a:spcPct val="50000"/>
              </a:spcBef>
            </a:pPr>
            <a:r>
              <a:rPr lang="en-US" sz="2000" dirty="0">
                <a:latin typeface="Arial" pitchFamily="34" charset="0"/>
              </a:rPr>
              <a:t>Value chain</a:t>
            </a:r>
          </a:p>
        </p:txBody>
      </p:sp>
      <p:pic>
        <p:nvPicPr>
          <p:cNvPr id="3086" name="Picture 16" descr="rh13">
            <a:hlinkClick r:id="rId12"/>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590804" y="1828801"/>
            <a:ext cx="1095375" cy="819151"/>
          </a:xfrm>
          <a:prstGeom prst="rect">
            <a:avLst/>
          </a:prstGeom>
          <a:noFill/>
          <a:ln w="9525">
            <a:noFill/>
            <a:miter lim="800000"/>
            <a:headEnd/>
            <a:tailEnd/>
          </a:ln>
        </p:spPr>
      </p:pic>
      <p:sp>
        <p:nvSpPr>
          <p:cNvPr id="3087" name="Text Box 17"/>
          <p:cNvSpPr txBox="1">
            <a:spLocks noChangeArrowheads="1"/>
          </p:cNvSpPr>
          <p:nvPr/>
        </p:nvSpPr>
        <p:spPr bwMode="auto">
          <a:xfrm>
            <a:off x="2514600" y="2590807"/>
            <a:ext cx="1143000" cy="400110"/>
          </a:xfrm>
          <a:prstGeom prst="rect">
            <a:avLst/>
          </a:prstGeom>
          <a:noFill/>
          <a:ln w="9525">
            <a:noFill/>
            <a:miter lim="800000"/>
            <a:headEnd/>
            <a:tailEnd/>
          </a:ln>
        </p:spPr>
        <p:txBody>
          <a:bodyPr>
            <a:spAutoFit/>
          </a:bodyPr>
          <a:lstStyle/>
          <a:p>
            <a:pPr eaLnBrk="0" hangingPunct="0">
              <a:spcBef>
                <a:spcPct val="50000"/>
              </a:spcBef>
            </a:pPr>
            <a:r>
              <a:rPr lang="en-US" sz="2000">
                <a:latin typeface="Arial" pitchFamily="34" charset="0"/>
              </a:rPr>
              <a:t>Clusters</a:t>
            </a:r>
          </a:p>
        </p:txBody>
      </p:sp>
      <p:pic>
        <p:nvPicPr>
          <p:cNvPr id="3088" name="Picture 18"/>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962400" y="1828803"/>
            <a:ext cx="2971800" cy="277813"/>
          </a:xfrm>
          <a:prstGeom prst="rect">
            <a:avLst/>
          </a:prstGeom>
          <a:noFill/>
          <a:ln w="9525">
            <a:noFill/>
            <a:miter lim="800000"/>
            <a:headEnd/>
            <a:tailEnd/>
          </a:ln>
        </p:spPr>
      </p:pic>
      <p:sp>
        <p:nvSpPr>
          <p:cNvPr id="3089" name="Text Box 20"/>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C6C10CCA-095D-4888-B48F-EFCE07CD9BC5}" type="slidenum">
              <a:rPr lang="fr-FR" sz="1200">
                <a:latin typeface="55 Helvetica Roman"/>
              </a:rPr>
              <a:pPr algn="r" eaLnBrk="0" hangingPunct="0">
                <a:spcBef>
                  <a:spcPct val="50000"/>
                </a:spcBef>
              </a:pPr>
              <a:t>27</a:t>
            </a:fld>
            <a:endParaRPr lang="fr-FR" sz="1200">
              <a:latin typeface="55 Helvetica Roman"/>
            </a:endParaRPr>
          </a:p>
        </p:txBody>
      </p:sp>
      <p:sp>
        <p:nvSpPr>
          <p:cNvPr id="21" name="Text Box 15"/>
          <p:cNvSpPr txBox="1">
            <a:spLocks noChangeArrowheads="1"/>
          </p:cNvSpPr>
          <p:nvPr/>
        </p:nvSpPr>
        <p:spPr bwMode="auto">
          <a:xfrm>
            <a:off x="6553200" y="3124208"/>
            <a:ext cx="2209800" cy="1015663"/>
          </a:xfrm>
          <a:prstGeom prst="rect">
            <a:avLst/>
          </a:prstGeom>
          <a:noFill/>
          <a:ln w="9525">
            <a:noFill/>
            <a:miter lim="800000"/>
            <a:headEnd/>
            <a:tailEnd/>
          </a:ln>
        </p:spPr>
        <p:txBody>
          <a:bodyPr wrap="square">
            <a:spAutoFit/>
          </a:bodyPr>
          <a:lstStyle/>
          <a:p>
            <a:pPr eaLnBrk="0" hangingPunct="0">
              <a:spcBef>
                <a:spcPct val="50000"/>
              </a:spcBef>
            </a:pPr>
            <a:r>
              <a:rPr lang="en-US" sz="2000" dirty="0">
                <a:latin typeface="Arial" pitchFamily="34" charset="0"/>
              </a:rPr>
              <a:t>Open governance initiatives (e.g. open budgets)</a:t>
            </a:r>
          </a:p>
        </p:txBody>
      </p:sp>
      <p:sp>
        <p:nvSpPr>
          <p:cNvPr id="22" name="Text Box 15"/>
          <p:cNvSpPr txBox="1">
            <a:spLocks noChangeArrowheads="1"/>
          </p:cNvSpPr>
          <p:nvPr/>
        </p:nvSpPr>
        <p:spPr bwMode="auto">
          <a:xfrm>
            <a:off x="5867400" y="2819400"/>
            <a:ext cx="1295400" cy="1569660"/>
          </a:xfrm>
          <a:prstGeom prst="rect">
            <a:avLst/>
          </a:prstGeom>
          <a:noFill/>
          <a:ln w="9525">
            <a:noFill/>
            <a:miter lim="800000"/>
            <a:headEnd/>
            <a:tailEnd/>
          </a:ln>
        </p:spPr>
        <p:txBody>
          <a:bodyPr wrap="square">
            <a:spAutoFit/>
          </a:bodyPr>
          <a:lstStyle/>
          <a:p>
            <a:pPr eaLnBrk="0" hangingPunct="0">
              <a:spcBef>
                <a:spcPct val="50000"/>
              </a:spcBef>
            </a:pPr>
            <a:r>
              <a:rPr lang="en-US" sz="9600" b="1" dirty="0">
                <a:solidFill>
                  <a:srgbClr val="92D050"/>
                </a:solidFill>
                <a:latin typeface="Arial" pitchFamily="34" charset="0"/>
              </a:rPr>
              <a:t>$</a:t>
            </a:r>
          </a:p>
        </p:txBody>
      </p:sp>
    </p:spTree>
    <p:extLst>
      <p:ext uri="{BB962C8B-B14F-4D97-AF65-F5344CB8AC3E}">
        <p14:creationId xmlns:p14="http://schemas.microsoft.com/office/powerpoint/2010/main" val="29628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6"/>
          <p:cNvSpPr>
            <a:spLocks noChangeArrowheads="1"/>
          </p:cNvSpPr>
          <p:nvPr/>
        </p:nvSpPr>
        <p:spPr bwMode="auto">
          <a:xfrm>
            <a:off x="685800" y="304800"/>
            <a:ext cx="4447051" cy="492443"/>
          </a:xfrm>
          <a:prstGeom prst="rect">
            <a:avLst/>
          </a:prstGeom>
          <a:noFill/>
          <a:ln w="9525" algn="ctr">
            <a:noFill/>
            <a:miter lim="800000"/>
            <a:headEnd/>
            <a:tailEnd/>
          </a:ln>
        </p:spPr>
        <p:txBody>
          <a:bodyPr vert="horz" wrap="none" lIns="91440" tIns="45720" rIns="91440" bIns="45720" rtlCol="0" anchor="ctr">
            <a:spAutoFit/>
          </a:bodyPr>
          <a:lstStyle/>
          <a:p>
            <a:pPr>
              <a:spcBef>
                <a:spcPct val="0"/>
              </a:spcBef>
            </a:pPr>
            <a:r>
              <a:rPr lang="fr-FR" sz="2400" b="1" cap="all" dirty="0">
                <a:solidFill>
                  <a:srgbClr val="003366"/>
                </a:solidFill>
                <a:latin typeface="Arial" panose="020B0604020202020204" pitchFamily="34" charset="0"/>
                <a:cs typeface="Arial" panose="020B0604020202020204" pitchFamily="34" charset="0"/>
              </a:rPr>
              <a:t>Institutional</a:t>
            </a:r>
            <a:r>
              <a:rPr lang="fr-FR" sz="2600" b="1" dirty="0">
                <a:latin typeface="Arial" panose="020B0604020202020204" pitchFamily="34" charset="0"/>
                <a:cs typeface="Arial" panose="020B0604020202020204" pitchFamily="34" charset="0"/>
              </a:rPr>
              <a:t> </a:t>
            </a:r>
            <a:r>
              <a:rPr lang="fr-FR" sz="2400" b="1" cap="all" dirty="0">
                <a:solidFill>
                  <a:srgbClr val="003366"/>
                </a:solidFill>
                <a:latin typeface="Arial" panose="020B0604020202020204" pitchFamily="34" charset="0"/>
                <a:cs typeface="Arial" panose="020B0604020202020204" pitchFamily="34" charset="0"/>
              </a:rPr>
              <a:t>alignment</a:t>
            </a:r>
            <a:endParaRPr lang="en-US" sz="2400" b="1" cap="all" dirty="0">
              <a:solidFill>
                <a:srgbClr val="003366"/>
              </a:solidFill>
              <a:latin typeface="Arial" panose="020B0604020202020204" pitchFamily="34" charset="0"/>
              <a:cs typeface="Arial" panose="020B0604020202020204" pitchFamily="34" charset="0"/>
            </a:endParaRPr>
          </a:p>
        </p:txBody>
      </p:sp>
      <p:sp>
        <p:nvSpPr>
          <p:cNvPr id="94" name="Text Box 2"/>
          <p:cNvSpPr txBox="1">
            <a:spLocks noChangeArrowheads="1"/>
          </p:cNvSpPr>
          <p:nvPr/>
        </p:nvSpPr>
        <p:spPr bwMode="auto">
          <a:xfrm>
            <a:off x="8077200" y="6659563"/>
            <a:ext cx="990600" cy="274637"/>
          </a:xfrm>
          <a:prstGeom prst="rect">
            <a:avLst/>
          </a:prstGeom>
          <a:noFill/>
          <a:ln w="9525">
            <a:noFill/>
            <a:miter lim="800000"/>
            <a:headEnd/>
            <a:tailEnd/>
          </a:ln>
        </p:spPr>
        <p:txBody>
          <a:bodyPr>
            <a:spAutoFit/>
          </a:bodyPr>
          <a:lstStyle/>
          <a:p>
            <a:pPr algn="r" eaLnBrk="0" hangingPunct="0">
              <a:spcBef>
                <a:spcPct val="50000"/>
              </a:spcBef>
            </a:pPr>
            <a:fld id="{2408B408-5C21-4BE7-A079-C02C92B981C1}" type="slidenum">
              <a:rPr lang="en-US" sz="1200">
                <a:latin typeface="55 Helvetica Roman"/>
              </a:rPr>
              <a:pPr algn="r" eaLnBrk="0" hangingPunct="0">
                <a:spcBef>
                  <a:spcPct val="50000"/>
                </a:spcBef>
              </a:pPr>
              <a:t>28</a:t>
            </a:fld>
            <a:endParaRPr lang="en-US" sz="1200" dirty="0">
              <a:latin typeface="55 Helvetica Roman"/>
            </a:endParaRPr>
          </a:p>
        </p:txBody>
      </p:sp>
      <p:graphicFrame>
        <p:nvGraphicFramePr>
          <p:cNvPr id="95" name="Group 5"/>
          <p:cNvGraphicFramePr>
            <a:graphicFrameLocks noGrp="1"/>
          </p:cNvGraphicFramePr>
          <p:nvPr>
            <p:extLst>
              <p:ext uri="{D42A27DB-BD31-4B8C-83A1-F6EECF244321}">
                <p14:modId xmlns:p14="http://schemas.microsoft.com/office/powerpoint/2010/main" val="39282259"/>
              </p:ext>
            </p:extLst>
          </p:nvPr>
        </p:nvGraphicFramePr>
        <p:xfrm>
          <a:off x="304800" y="990600"/>
          <a:ext cx="8458200" cy="5349240"/>
        </p:xfrm>
        <a:graphic>
          <a:graphicData uri="http://schemas.openxmlformats.org/drawingml/2006/table">
            <a:tbl>
              <a:tblPr/>
              <a:tblGrid>
                <a:gridCol w="1828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Possible host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Strengths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Weaknesses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396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President’s / Prime Minister’s Office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Top-level political backing and a remit that stretches across different government departments and agencies.</a:t>
                      </a:r>
                      <a:endParaRPr kumimoji="0" lang="en-US" sz="1100" b="0" i="0" u="none" strike="noStrike" cap="none" normalizeH="0" baseline="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Risk of creating “turf war” antagonism with other government agencies. Risk of political over-reliance on the individual figure of the president or prime minister of the day. Risks being seen by private sector as a government mouthpiece rather than a genuinely neutral space for dialogue.</a:t>
                      </a:r>
                      <a:endParaRPr kumimoji="0" lang="en-US" sz="1100" b="0" i="0" u="none" strike="noStrike" cap="none" normalizeH="0" baseline="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Ministry of Finance or Trade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Likely to offer the most direct access to relevant decision-makers.</a:t>
                      </a:r>
                      <a:endParaRPr kumimoji="0" lang="en-US" sz="1100" b="0" i="0" u="none" strike="noStrike" cap="none" normalizeH="0" baseline="0" dirty="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Risks narrowness of view on activities that impinge on other departments or agencies. Risks being seen by private sector as a government mouthpiece rather than a genuinely neutral space for dialogue.</a:t>
                      </a:r>
                      <a:endParaRPr kumimoji="0" lang="en-US" sz="1100" b="0" i="0" u="none" strike="noStrike" cap="none" normalizeH="0" baseline="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Investment promotion agency or similar  agency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Offers possibility of secretariat being hosted in an agency which already has a track record of promoting business climate improvements.</a:t>
                      </a:r>
                      <a:endParaRPr kumimoji="0" lang="en-US" sz="1100" b="0" i="0" u="none" strike="noStrike" cap="none" normalizeH="0" baseline="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Vulnerable to weaknesses in agency such as ineffectiveness, narrowness of remit or negative perceptions on the part of some important stakeholders.</a:t>
                      </a:r>
                      <a:endParaRPr kumimoji="0" lang="en-US" sz="1100" b="0" i="0" u="none" strike="noStrike" cap="none" normalizeH="0" baseline="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Chamber of Commerce or other BMO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Can ensure that a wide range of member businesses are aware of and have easy access to the secretariat, and build the capacity of the Chamber or BMO in other respects.</a:t>
                      </a:r>
                      <a:endParaRPr kumimoji="0" lang="en-US" sz="1100" b="0" i="0" u="none" strike="noStrike" cap="none" normalizeH="0" baseline="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If there are several Chamber/BMOs, to locate the secretariat in one risks alienating the other. Risk of being seen by government as more of a private sector mouthpiece than neutral space for dialogue.</a:t>
                      </a:r>
                      <a:endParaRPr kumimoji="0" lang="en-US" sz="1100" b="0" i="0" u="none" strike="noStrike" cap="none" normalizeH="0" baseline="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International organization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Likely to have surest access to international best practice, trained personnel and funding. Can be perceived as a neutral, honest broker.</a:t>
                      </a:r>
                      <a:endParaRPr kumimoji="0" lang="en-US" sz="1100" b="0" i="0" u="none" strike="noStrike" cap="none" normalizeH="0" baseline="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Risk of fostering dependence on external donors rather than local ownership of the dialogue process. Can be unhelpful for public image when donors and viewed negatively.</a:t>
                      </a:r>
                      <a:endParaRPr kumimoji="0" lang="en-US" sz="1100" b="0" i="0" u="none" strike="noStrike" cap="none" normalizeH="0" baseline="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New and independent institution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Best chance of being perceived by all stakeholders as a disinterested, neutral facilitator.</a:t>
                      </a:r>
                      <a:endParaRPr kumimoji="0" lang="en-US" sz="1100" b="0" i="0" u="none" strike="noStrike" cap="none" normalizeH="0" baseline="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Need to start from scratch with no existing institutional strengths to take advantage of.</a:t>
                      </a:r>
                      <a:endParaRPr kumimoji="0" lang="en-US" sz="1100" b="0" i="0" u="none" strike="noStrike" cap="none" normalizeH="0" baseline="0" dirty="0">
                        <a:ln>
                          <a:noFill/>
                        </a:ln>
                        <a:solidFill>
                          <a:schemeClr val="tx1"/>
                        </a:solidFill>
                        <a:effectLst/>
                        <a:latin typeface="Times"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28600" y="6553200"/>
            <a:ext cx="40386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PPD Handbook</a:t>
            </a:r>
          </a:p>
        </p:txBody>
      </p:sp>
    </p:spTree>
    <p:extLst>
      <p:ext uri="{BB962C8B-B14F-4D97-AF65-F5344CB8AC3E}">
        <p14:creationId xmlns:p14="http://schemas.microsoft.com/office/powerpoint/2010/main" val="322643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IV: STRUCTURE AND PARTICIPATION </a:t>
            </a:r>
            <a:br>
              <a:rPr lang="en-US" sz="2400" dirty="0"/>
            </a:br>
            <a:endParaRPr lang="en-US" sz="2400" dirty="0"/>
          </a:p>
        </p:txBody>
      </p:sp>
      <p:sp>
        <p:nvSpPr>
          <p:cNvPr id="3" name="Subtitle 2"/>
          <p:cNvSpPr>
            <a:spLocks noGrp="1"/>
          </p:cNvSpPr>
          <p:nvPr>
            <p:ph type="subTitle" idx="1"/>
          </p:nvPr>
        </p:nvSpPr>
        <p:spPr>
          <a:xfrm>
            <a:off x="1447800" y="2590800"/>
            <a:ext cx="6400800" cy="1752600"/>
          </a:xfrm>
        </p:spPr>
        <p:txBody>
          <a:bodyPr>
            <a:normAutofit fontScale="92500" lnSpcReduction="10000"/>
          </a:bodyPr>
          <a:lstStyle/>
          <a:p>
            <a:r>
              <a:rPr lang="en-US" sz="2400" i="1" dirty="0"/>
              <a:t>PPD should have a solid structure and a representative participation. The structure should be manageable while flexible, enable participation to be both balanced and effective, reflect the local private sector context and stakeholders’ interests. </a:t>
            </a:r>
            <a:endParaRPr lang="en-US" sz="2400" dirty="0"/>
          </a:p>
          <a:p>
            <a:endParaRPr lang="en-US" dirty="0"/>
          </a:p>
        </p:txBody>
      </p:sp>
    </p:spTree>
    <p:extLst>
      <p:ext uri="{BB962C8B-B14F-4D97-AF65-F5344CB8AC3E}">
        <p14:creationId xmlns:p14="http://schemas.microsoft.com/office/powerpoint/2010/main" val="275289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p:cNvSpPr/>
          <p:nvPr/>
        </p:nvSpPr>
        <p:spPr>
          <a:xfrm>
            <a:off x="4409819" y="3542134"/>
            <a:ext cx="324853" cy="31089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 name="Straight Connector 2"/>
          <p:cNvCxnSpPr>
            <a:endCxn id="2" idx="0"/>
          </p:cNvCxnSpPr>
          <p:nvPr/>
        </p:nvCxnSpPr>
        <p:spPr>
          <a:xfrm flipH="1">
            <a:off x="4572246" y="953752"/>
            <a:ext cx="2905" cy="2588382"/>
          </a:xfrm>
          <a:prstGeom prst="line">
            <a:avLst/>
          </a:prstGeom>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746078" y="137648"/>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Where can I get some funds to run my business?</a:t>
            </a:r>
          </a:p>
        </p:txBody>
      </p:sp>
      <p:cxnSp>
        <p:nvCxnSpPr>
          <p:cNvPr id="5" name="Straight Connector 4"/>
          <p:cNvCxnSpPr>
            <a:endCxn id="2" idx="5"/>
          </p:cNvCxnSpPr>
          <p:nvPr/>
        </p:nvCxnSpPr>
        <p:spPr>
          <a:xfrm flipH="1">
            <a:off x="4734672" y="2859412"/>
            <a:ext cx="2447315"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361697" y="2031213"/>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Where do I get workers with the right skills?</a:t>
            </a:r>
          </a:p>
        </p:txBody>
      </p:sp>
      <p:cxnSp>
        <p:nvCxnSpPr>
          <p:cNvPr id="7" name="Straight Connector 6"/>
          <p:cNvCxnSpPr>
            <a:stCxn id="2" idx="4"/>
          </p:cNvCxnSpPr>
          <p:nvPr/>
        </p:nvCxnSpPr>
        <p:spPr>
          <a:xfrm>
            <a:off x="4672630" y="3853032"/>
            <a:ext cx="1513635"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355003" y="5129053"/>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What rules and regulations do I have to comply with?</a:t>
            </a:r>
          </a:p>
        </p:txBody>
      </p:sp>
      <p:cxnSp>
        <p:nvCxnSpPr>
          <p:cNvPr id="9" name="Straight Connector 8"/>
          <p:cNvCxnSpPr>
            <a:stCxn id="2" idx="2"/>
          </p:cNvCxnSpPr>
          <p:nvPr/>
        </p:nvCxnSpPr>
        <p:spPr>
          <a:xfrm flipH="1">
            <a:off x="2964037" y="3853032"/>
            <a:ext cx="1507824"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145317" y="5126253"/>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do I make sure I have enough electricity?</a:t>
            </a:r>
          </a:p>
        </p:txBody>
      </p:sp>
      <p:cxnSp>
        <p:nvCxnSpPr>
          <p:cNvPr id="11" name="Straight Connector 10"/>
          <p:cNvCxnSpPr>
            <a:endCxn id="2" idx="1"/>
          </p:cNvCxnSpPr>
          <p:nvPr/>
        </p:nvCxnSpPr>
        <p:spPr>
          <a:xfrm>
            <a:off x="1968315" y="2859412"/>
            <a:ext cx="2441504"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44514" y="2036554"/>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do I reach the right export markets for my products?</a:t>
            </a:r>
          </a:p>
        </p:txBody>
      </p:sp>
      <p:sp>
        <p:nvSpPr>
          <p:cNvPr id="13" name="Oval 12"/>
          <p:cNvSpPr/>
          <p:nvPr/>
        </p:nvSpPr>
        <p:spPr>
          <a:xfrm>
            <a:off x="3864175" y="2992532"/>
            <a:ext cx="1416142" cy="1401037"/>
          </a:xfrm>
          <a:prstGeom prst="ellipse">
            <a:avLst/>
          </a:prstGeom>
          <a:blipFill>
            <a:blip r:embed="rId2" cstate="screen">
              <a:extLst>
                <a:ext uri="{28A0092B-C50C-407E-A947-70E740481C1C}">
                  <a14:useLocalDpi xmlns:a14="http://schemas.microsoft.com/office/drawing/2010/main"/>
                </a:ext>
              </a:extLst>
            </a:blip>
            <a:srcRect/>
            <a:stretch>
              <a:fillRect l="604" r="6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69553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8077200" y="6659570"/>
            <a:ext cx="990600" cy="276999"/>
          </a:xfrm>
          <a:prstGeom prst="rect">
            <a:avLst/>
          </a:prstGeom>
          <a:noFill/>
          <a:ln w="9525">
            <a:noFill/>
            <a:miter lim="800000"/>
            <a:headEnd/>
            <a:tailEnd/>
          </a:ln>
        </p:spPr>
        <p:txBody>
          <a:bodyPr>
            <a:spAutoFit/>
          </a:bodyPr>
          <a:lstStyle/>
          <a:p>
            <a:pPr algn="r" eaLnBrk="0" hangingPunct="0">
              <a:spcBef>
                <a:spcPct val="50000"/>
              </a:spcBef>
            </a:pPr>
            <a:fld id="{91B858D8-8F51-43B0-8444-CEF4B61163BB}" type="slidenum">
              <a:rPr lang="fr-FR" sz="1200">
                <a:latin typeface="55 Helvetica Roman"/>
              </a:rPr>
              <a:pPr algn="r" eaLnBrk="0" hangingPunct="0">
                <a:spcBef>
                  <a:spcPct val="50000"/>
                </a:spcBef>
              </a:pPr>
              <a:t>30</a:t>
            </a:fld>
            <a:endParaRPr lang="fr-FR" sz="1200">
              <a:latin typeface="55 Helvetica Roman"/>
            </a:endParaRPr>
          </a:p>
        </p:txBody>
      </p:sp>
      <p:sp>
        <p:nvSpPr>
          <p:cNvPr id="43011" name="Rectangle 23"/>
          <p:cNvSpPr>
            <a:spLocks noChangeArrowheads="1"/>
          </p:cNvSpPr>
          <p:nvPr/>
        </p:nvSpPr>
        <p:spPr bwMode="auto">
          <a:xfrm>
            <a:off x="2895600" y="2209800"/>
            <a:ext cx="3200400" cy="609600"/>
          </a:xfrm>
          <a:prstGeom prst="rect">
            <a:avLst/>
          </a:prstGeom>
          <a:gradFill rotWithShape="1">
            <a:gsLst>
              <a:gs pos="0">
                <a:srgbClr val="FEB515"/>
              </a:gs>
              <a:gs pos="100000">
                <a:srgbClr val="B8830F"/>
              </a:gs>
            </a:gsLst>
            <a:lin ang="5400000" scaled="1"/>
          </a:gradFill>
          <a:ln w="9525">
            <a:solidFill>
              <a:schemeClr val="tx1"/>
            </a:solidFill>
            <a:miter lim="800000"/>
            <a:headEnd/>
            <a:tailEnd/>
          </a:ln>
        </p:spPr>
        <p:txBody>
          <a:bodyPr wrap="none" anchor="ctr"/>
          <a:lstStyle/>
          <a:p>
            <a:pPr algn="ctr" eaLnBrk="0" hangingPunct="0"/>
            <a:r>
              <a:rPr lang="en-US" sz="2000" b="1">
                <a:latin typeface="Arial" pitchFamily="34" charset="0"/>
              </a:rPr>
              <a:t>Public-Private Mandate</a:t>
            </a:r>
          </a:p>
        </p:txBody>
      </p:sp>
      <p:grpSp>
        <p:nvGrpSpPr>
          <p:cNvPr id="43013" name="Group 27"/>
          <p:cNvGrpSpPr>
            <a:grpSpLocks/>
          </p:cNvGrpSpPr>
          <p:nvPr/>
        </p:nvGrpSpPr>
        <p:grpSpPr bwMode="auto">
          <a:xfrm>
            <a:off x="152400" y="3065470"/>
            <a:ext cx="8839200" cy="2801937"/>
            <a:chOff x="3114" y="7784"/>
            <a:chExt cx="5829" cy="1845"/>
          </a:xfrm>
        </p:grpSpPr>
        <p:sp>
          <p:nvSpPr>
            <p:cNvPr id="43016" name="Line 28"/>
            <p:cNvSpPr>
              <a:spLocks noChangeShapeType="1"/>
            </p:cNvSpPr>
            <p:nvPr/>
          </p:nvSpPr>
          <p:spPr bwMode="auto">
            <a:xfrm>
              <a:off x="3654" y="8504"/>
              <a:ext cx="4860" cy="0"/>
            </a:xfrm>
            <a:prstGeom prst="line">
              <a:avLst/>
            </a:prstGeom>
            <a:noFill/>
            <a:ln w="9525">
              <a:solidFill>
                <a:srgbClr val="000000"/>
              </a:solidFill>
              <a:round/>
              <a:headEnd/>
              <a:tailEnd/>
            </a:ln>
          </p:spPr>
          <p:txBody>
            <a:bodyPr/>
            <a:lstStyle/>
            <a:p>
              <a:endParaRPr lang="en-US"/>
            </a:p>
          </p:txBody>
        </p:sp>
        <p:grpSp>
          <p:nvGrpSpPr>
            <p:cNvPr id="43017" name="Group 29"/>
            <p:cNvGrpSpPr>
              <a:grpSpLocks/>
            </p:cNvGrpSpPr>
            <p:nvPr/>
          </p:nvGrpSpPr>
          <p:grpSpPr bwMode="auto">
            <a:xfrm>
              <a:off x="3114" y="7784"/>
              <a:ext cx="5829" cy="1845"/>
              <a:chOff x="3114" y="7784"/>
              <a:chExt cx="5829" cy="1845"/>
            </a:xfrm>
          </p:grpSpPr>
          <p:sp>
            <p:nvSpPr>
              <p:cNvPr id="43018" name="Line 30"/>
              <p:cNvSpPr>
                <a:spLocks noChangeShapeType="1"/>
              </p:cNvSpPr>
              <p:nvPr/>
            </p:nvSpPr>
            <p:spPr bwMode="auto">
              <a:xfrm>
                <a:off x="5994" y="7964"/>
                <a:ext cx="0" cy="720"/>
              </a:xfrm>
              <a:prstGeom prst="line">
                <a:avLst/>
              </a:prstGeom>
              <a:noFill/>
              <a:ln w="9525">
                <a:solidFill>
                  <a:srgbClr val="000000"/>
                </a:solidFill>
                <a:round/>
                <a:headEnd/>
                <a:tailEnd/>
              </a:ln>
            </p:spPr>
            <p:txBody>
              <a:bodyPr/>
              <a:lstStyle/>
              <a:p>
                <a:endParaRPr lang="en-US"/>
              </a:p>
            </p:txBody>
          </p:sp>
          <p:sp>
            <p:nvSpPr>
              <p:cNvPr id="43019" name="Rectangle 31"/>
              <p:cNvSpPr>
                <a:spLocks noChangeArrowheads="1"/>
              </p:cNvSpPr>
              <p:nvPr/>
            </p:nvSpPr>
            <p:spPr bwMode="auto">
              <a:xfrm>
                <a:off x="5094" y="7784"/>
                <a:ext cx="1800" cy="540"/>
              </a:xfrm>
              <a:prstGeom prst="rect">
                <a:avLst/>
              </a:prstGeom>
              <a:gradFill rotWithShape="0">
                <a:gsLst>
                  <a:gs pos="0">
                    <a:srgbClr val="99CCFF"/>
                  </a:gs>
                  <a:gs pos="100000">
                    <a:srgbClr val="6F94B9"/>
                  </a:gs>
                </a:gsLst>
                <a:lin ang="5400000" scaled="1"/>
              </a:gradFill>
              <a:ln w="9525">
                <a:solidFill>
                  <a:srgbClr val="000000"/>
                </a:solidFill>
                <a:miter lim="800000"/>
                <a:headEnd/>
                <a:tailEnd/>
              </a:ln>
            </p:spPr>
            <p:txBody>
              <a:bodyPr/>
              <a:lstStyle/>
              <a:p>
                <a:r>
                  <a:rPr lang="en-US" sz="1200" b="1">
                    <a:latin typeface="Arial" pitchFamily="34" charset="0"/>
                  </a:rPr>
                  <a:t>      Coordinating secretariat</a:t>
                </a:r>
                <a:endParaRPr lang="en-US" sz="1200">
                  <a:latin typeface="Arial" pitchFamily="34" charset="0"/>
                </a:endParaRPr>
              </a:p>
            </p:txBody>
          </p:sp>
          <p:sp>
            <p:nvSpPr>
              <p:cNvPr id="43020" name="Rectangle 32"/>
              <p:cNvSpPr>
                <a:spLocks noChangeArrowheads="1"/>
              </p:cNvSpPr>
              <p:nvPr/>
            </p:nvSpPr>
            <p:spPr bwMode="auto">
              <a:xfrm>
                <a:off x="5520" y="8684"/>
                <a:ext cx="969" cy="540"/>
              </a:xfrm>
              <a:prstGeom prst="rect">
                <a:avLst/>
              </a:prstGeom>
              <a:gradFill rotWithShape="0">
                <a:gsLst>
                  <a:gs pos="0">
                    <a:srgbClr val="99CCFF"/>
                  </a:gs>
                  <a:gs pos="100000">
                    <a:srgbClr val="6F94B9"/>
                  </a:gs>
                </a:gsLst>
                <a:lin ang="5400000" scaled="1"/>
              </a:gradFill>
              <a:ln w="9525">
                <a:solidFill>
                  <a:srgbClr val="000000"/>
                </a:solidFill>
                <a:miter lim="800000"/>
                <a:headEnd/>
                <a:tailEnd/>
              </a:ln>
            </p:spPr>
            <p:txBody>
              <a:bodyPr/>
              <a:lstStyle/>
              <a:p>
                <a:r>
                  <a:rPr lang="en-US" sz="1200" b="1">
                    <a:latin typeface="Arial" pitchFamily="34" charset="0"/>
                  </a:rPr>
                  <a:t>Working group 3</a:t>
                </a:r>
                <a:endParaRPr lang="en-US" sz="1200">
                  <a:latin typeface="Arial" pitchFamily="34" charset="0"/>
                </a:endParaRPr>
              </a:p>
            </p:txBody>
          </p:sp>
          <p:sp>
            <p:nvSpPr>
              <p:cNvPr id="43021" name="Rectangle 33"/>
              <p:cNvSpPr>
                <a:spLocks noChangeArrowheads="1"/>
              </p:cNvSpPr>
              <p:nvPr/>
            </p:nvSpPr>
            <p:spPr bwMode="auto">
              <a:xfrm>
                <a:off x="4305" y="8684"/>
                <a:ext cx="969" cy="540"/>
              </a:xfrm>
              <a:prstGeom prst="rect">
                <a:avLst/>
              </a:prstGeom>
              <a:gradFill rotWithShape="0">
                <a:gsLst>
                  <a:gs pos="0">
                    <a:srgbClr val="99CCFF"/>
                  </a:gs>
                  <a:gs pos="100000">
                    <a:srgbClr val="6F94B9"/>
                  </a:gs>
                </a:gsLst>
                <a:lin ang="5400000" scaled="1"/>
              </a:gradFill>
              <a:ln w="9525">
                <a:solidFill>
                  <a:srgbClr val="000000"/>
                </a:solidFill>
                <a:miter lim="800000"/>
                <a:headEnd/>
                <a:tailEnd/>
              </a:ln>
            </p:spPr>
            <p:txBody>
              <a:bodyPr/>
              <a:lstStyle/>
              <a:p>
                <a:r>
                  <a:rPr lang="en-US" sz="1200" b="1">
                    <a:latin typeface="Arial" pitchFamily="34" charset="0"/>
                  </a:rPr>
                  <a:t>Working group 2</a:t>
                </a:r>
                <a:endParaRPr lang="en-US" sz="1200">
                  <a:latin typeface="Arial" pitchFamily="34" charset="0"/>
                </a:endParaRPr>
              </a:p>
            </p:txBody>
          </p:sp>
          <p:sp>
            <p:nvSpPr>
              <p:cNvPr id="43022" name="Rectangle 34"/>
              <p:cNvSpPr>
                <a:spLocks noChangeArrowheads="1"/>
              </p:cNvSpPr>
              <p:nvPr/>
            </p:nvSpPr>
            <p:spPr bwMode="auto">
              <a:xfrm>
                <a:off x="3114" y="8684"/>
                <a:ext cx="969" cy="540"/>
              </a:xfrm>
              <a:prstGeom prst="rect">
                <a:avLst/>
              </a:prstGeom>
              <a:gradFill rotWithShape="0">
                <a:gsLst>
                  <a:gs pos="0">
                    <a:srgbClr val="99CCFF"/>
                  </a:gs>
                  <a:gs pos="100000">
                    <a:srgbClr val="6F94B9"/>
                  </a:gs>
                </a:gsLst>
                <a:lin ang="5400000" scaled="1"/>
              </a:gradFill>
              <a:ln w="9525">
                <a:solidFill>
                  <a:srgbClr val="000000"/>
                </a:solidFill>
                <a:miter lim="800000"/>
                <a:headEnd/>
                <a:tailEnd/>
              </a:ln>
            </p:spPr>
            <p:txBody>
              <a:bodyPr/>
              <a:lstStyle/>
              <a:p>
                <a:r>
                  <a:rPr lang="en-US" sz="1200" b="1">
                    <a:latin typeface="Arial" pitchFamily="34" charset="0"/>
                  </a:rPr>
                  <a:t>Working group 1</a:t>
                </a:r>
                <a:endParaRPr lang="en-US" sz="1200">
                  <a:latin typeface="Arial" pitchFamily="34" charset="0"/>
                </a:endParaRPr>
              </a:p>
            </p:txBody>
          </p:sp>
          <p:sp>
            <p:nvSpPr>
              <p:cNvPr id="43023" name="Rectangle 35"/>
              <p:cNvSpPr>
                <a:spLocks noChangeArrowheads="1"/>
              </p:cNvSpPr>
              <p:nvPr/>
            </p:nvSpPr>
            <p:spPr bwMode="auto">
              <a:xfrm>
                <a:off x="6714" y="8684"/>
                <a:ext cx="969" cy="540"/>
              </a:xfrm>
              <a:prstGeom prst="rect">
                <a:avLst/>
              </a:prstGeom>
              <a:gradFill rotWithShape="0">
                <a:gsLst>
                  <a:gs pos="0">
                    <a:srgbClr val="99CCFF"/>
                  </a:gs>
                  <a:gs pos="100000">
                    <a:srgbClr val="6F94B9"/>
                  </a:gs>
                </a:gsLst>
                <a:lin ang="5400000" scaled="1"/>
              </a:gradFill>
              <a:ln w="9525">
                <a:solidFill>
                  <a:srgbClr val="000000"/>
                </a:solidFill>
                <a:miter lim="800000"/>
                <a:headEnd/>
                <a:tailEnd/>
              </a:ln>
            </p:spPr>
            <p:txBody>
              <a:bodyPr/>
              <a:lstStyle/>
              <a:p>
                <a:r>
                  <a:rPr lang="en-US" sz="1200" b="1">
                    <a:latin typeface="Arial" pitchFamily="34" charset="0"/>
                  </a:rPr>
                  <a:t>Working group 4</a:t>
                </a:r>
                <a:endParaRPr lang="en-US" sz="1200">
                  <a:latin typeface="Arial" pitchFamily="34" charset="0"/>
                </a:endParaRPr>
              </a:p>
            </p:txBody>
          </p:sp>
          <p:sp>
            <p:nvSpPr>
              <p:cNvPr id="43024" name="Rectangle 36"/>
              <p:cNvSpPr>
                <a:spLocks noChangeArrowheads="1"/>
              </p:cNvSpPr>
              <p:nvPr/>
            </p:nvSpPr>
            <p:spPr bwMode="auto">
              <a:xfrm>
                <a:off x="7974" y="8684"/>
                <a:ext cx="969" cy="540"/>
              </a:xfrm>
              <a:prstGeom prst="rect">
                <a:avLst/>
              </a:prstGeom>
              <a:gradFill rotWithShape="0">
                <a:gsLst>
                  <a:gs pos="0">
                    <a:srgbClr val="99CCFF"/>
                  </a:gs>
                  <a:gs pos="100000">
                    <a:srgbClr val="6F94B9"/>
                  </a:gs>
                </a:gsLst>
                <a:lin ang="5400000" scaled="1"/>
              </a:gradFill>
              <a:ln w="9525">
                <a:solidFill>
                  <a:srgbClr val="000000"/>
                </a:solidFill>
                <a:miter lim="800000"/>
                <a:headEnd/>
                <a:tailEnd/>
              </a:ln>
            </p:spPr>
            <p:txBody>
              <a:bodyPr/>
              <a:lstStyle/>
              <a:p>
                <a:r>
                  <a:rPr lang="en-US" sz="1200" b="1">
                    <a:latin typeface="Arial" pitchFamily="34" charset="0"/>
                  </a:rPr>
                  <a:t>Working group 5</a:t>
                </a:r>
                <a:endParaRPr lang="en-US" sz="1200">
                  <a:latin typeface="Arial" pitchFamily="34" charset="0"/>
                </a:endParaRPr>
              </a:p>
            </p:txBody>
          </p:sp>
          <p:sp>
            <p:nvSpPr>
              <p:cNvPr id="43025" name="Line 37"/>
              <p:cNvSpPr>
                <a:spLocks noChangeShapeType="1"/>
              </p:cNvSpPr>
              <p:nvPr/>
            </p:nvSpPr>
            <p:spPr bwMode="auto">
              <a:xfrm>
                <a:off x="3654" y="8496"/>
                <a:ext cx="0" cy="180"/>
              </a:xfrm>
              <a:prstGeom prst="line">
                <a:avLst/>
              </a:prstGeom>
              <a:noFill/>
              <a:ln w="9525">
                <a:solidFill>
                  <a:srgbClr val="000000"/>
                </a:solidFill>
                <a:round/>
                <a:headEnd/>
                <a:tailEnd/>
              </a:ln>
            </p:spPr>
            <p:txBody>
              <a:bodyPr/>
              <a:lstStyle/>
              <a:p>
                <a:endParaRPr lang="en-US"/>
              </a:p>
            </p:txBody>
          </p:sp>
          <p:sp>
            <p:nvSpPr>
              <p:cNvPr id="43026" name="Line 38"/>
              <p:cNvSpPr>
                <a:spLocks noChangeShapeType="1"/>
              </p:cNvSpPr>
              <p:nvPr/>
            </p:nvSpPr>
            <p:spPr bwMode="auto">
              <a:xfrm>
                <a:off x="4790" y="8504"/>
                <a:ext cx="0" cy="180"/>
              </a:xfrm>
              <a:prstGeom prst="line">
                <a:avLst/>
              </a:prstGeom>
              <a:noFill/>
              <a:ln w="9525">
                <a:solidFill>
                  <a:srgbClr val="000000"/>
                </a:solidFill>
                <a:round/>
                <a:headEnd/>
                <a:tailEnd/>
              </a:ln>
            </p:spPr>
            <p:txBody>
              <a:bodyPr/>
              <a:lstStyle/>
              <a:p>
                <a:endParaRPr lang="en-US"/>
              </a:p>
            </p:txBody>
          </p:sp>
          <p:sp>
            <p:nvSpPr>
              <p:cNvPr id="43027" name="Line 39"/>
              <p:cNvSpPr>
                <a:spLocks noChangeShapeType="1"/>
              </p:cNvSpPr>
              <p:nvPr/>
            </p:nvSpPr>
            <p:spPr bwMode="auto">
              <a:xfrm>
                <a:off x="7202" y="8504"/>
                <a:ext cx="0" cy="180"/>
              </a:xfrm>
              <a:prstGeom prst="line">
                <a:avLst/>
              </a:prstGeom>
              <a:noFill/>
              <a:ln w="9525">
                <a:solidFill>
                  <a:srgbClr val="000000"/>
                </a:solidFill>
                <a:round/>
                <a:headEnd/>
                <a:tailEnd/>
              </a:ln>
            </p:spPr>
            <p:txBody>
              <a:bodyPr/>
              <a:lstStyle/>
              <a:p>
                <a:endParaRPr lang="en-US"/>
              </a:p>
            </p:txBody>
          </p:sp>
          <p:sp>
            <p:nvSpPr>
              <p:cNvPr id="43028" name="Line 40"/>
              <p:cNvSpPr>
                <a:spLocks noChangeShapeType="1"/>
              </p:cNvSpPr>
              <p:nvPr/>
            </p:nvSpPr>
            <p:spPr bwMode="auto">
              <a:xfrm>
                <a:off x="8514" y="8504"/>
                <a:ext cx="0" cy="180"/>
              </a:xfrm>
              <a:prstGeom prst="line">
                <a:avLst/>
              </a:prstGeom>
              <a:noFill/>
              <a:ln w="9525">
                <a:solidFill>
                  <a:srgbClr val="000000"/>
                </a:solidFill>
                <a:round/>
                <a:headEnd/>
                <a:tailEnd/>
              </a:ln>
            </p:spPr>
            <p:txBody>
              <a:bodyPr/>
              <a:lstStyle/>
              <a:p>
                <a:endParaRPr lang="en-US"/>
              </a:p>
            </p:txBody>
          </p:sp>
          <p:sp>
            <p:nvSpPr>
              <p:cNvPr id="43029" name="Rectangle 41"/>
              <p:cNvSpPr>
                <a:spLocks noChangeArrowheads="1"/>
              </p:cNvSpPr>
              <p:nvPr/>
            </p:nvSpPr>
            <p:spPr bwMode="auto">
              <a:xfrm>
                <a:off x="3114" y="9404"/>
                <a:ext cx="5826" cy="225"/>
              </a:xfrm>
              <a:prstGeom prst="rect">
                <a:avLst/>
              </a:prstGeom>
              <a:gradFill rotWithShape="0">
                <a:gsLst>
                  <a:gs pos="0">
                    <a:srgbClr val="99CCFF"/>
                  </a:gs>
                  <a:gs pos="100000">
                    <a:srgbClr val="6F94B9"/>
                  </a:gs>
                </a:gsLst>
                <a:lin ang="5400000" scaled="1"/>
              </a:gradFill>
              <a:ln w="9525">
                <a:solidFill>
                  <a:srgbClr val="000000"/>
                </a:solidFill>
                <a:miter lim="800000"/>
                <a:headEnd/>
                <a:tailEnd/>
              </a:ln>
            </p:spPr>
            <p:txBody>
              <a:bodyPr tIns="9144" bIns="9144"/>
              <a:lstStyle/>
              <a:p>
                <a:r>
                  <a:rPr lang="en-US" sz="1200">
                    <a:latin typeface="Arial" pitchFamily="34" charset="0"/>
                  </a:rPr>
                  <a:t>                                          </a:t>
                </a:r>
                <a:r>
                  <a:rPr lang="en-US" sz="1400" b="1">
                    <a:latin typeface="Arial" pitchFamily="34" charset="0"/>
                  </a:rPr>
                  <a:t>Private sector advocates, associations, government representatives, donors</a:t>
                </a:r>
              </a:p>
            </p:txBody>
          </p:sp>
          <p:sp>
            <p:nvSpPr>
              <p:cNvPr id="43030" name="Line 42"/>
              <p:cNvSpPr>
                <a:spLocks noChangeShapeType="1"/>
              </p:cNvSpPr>
              <p:nvPr/>
            </p:nvSpPr>
            <p:spPr bwMode="auto">
              <a:xfrm>
                <a:off x="3654" y="9224"/>
                <a:ext cx="0" cy="180"/>
              </a:xfrm>
              <a:prstGeom prst="line">
                <a:avLst/>
              </a:prstGeom>
              <a:noFill/>
              <a:ln w="9525">
                <a:solidFill>
                  <a:srgbClr val="000000"/>
                </a:solidFill>
                <a:round/>
                <a:headEnd/>
                <a:tailEnd/>
              </a:ln>
            </p:spPr>
            <p:txBody>
              <a:bodyPr/>
              <a:lstStyle/>
              <a:p>
                <a:endParaRPr lang="en-US"/>
              </a:p>
            </p:txBody>
          </p:sp>
          <p:sp>
            <p:nvSpPr>
              <p:cNvPr id="43031" name="Line 43"/>
              <p:cNvSpPr>
                <a:spLocks noChangeShapeType="1"/>
              </p:cNvSpPr>
              <p:nvPr/>
            </p:nvSpPr>
            <p:spPr bwMode="auto">
              <a:xfrm>
                <a:off x="4782" y="9224"/>
                <a:ext cx="0" cy="180"/>
              </a:xfrm>
              <a:prstGeom prst="line">
                <a:avLst/>
              </a:prstGeom>
              <a:noFill/>
              <a:ln w="9525">
                <a:solidFill>
                  <a:srgbClr val="000000"/>
                </a:solidFill>
                <a:round/>
                <a:headEnd/>
                <a:tailEnd/>
              </a:ln>
            </p:spPr>
            <p:txBody>
              <a:bodyPr/>
              <a:lstStyle/>
              <a:p>
                <a:endParaRPr lang="en-US"/>
              </a:p>
            </p:txBody>
          </p:sp>
          <p:sp>
            <p:nvSpPr>
              <p:cNvPr id="43032" name="Line 44"/>
              <p:cNvSpPr>
                <a:spLocks noChangeShapeType="1"/>
              </p:cNvSpPr>
              <p:nvPr/>
            </p:nvSpPr>
            <p:spPr bwMode="auto">
              <a:xfrm>
                <a:off x="5994" y="9224"/>
                <a:ext cx="0" cy="180"/>
              </a:xfrm>
              <a:prstGeom prst="line">
                <a:avLst/>
              </a:prstGeom>
              <a:noFill/>
              <a:ln w="9525">
                <a:solidFill>
                  <a:srgbClr val="000000"/>
                </a:solidFill>
                <a:round/>
                <a:headEnd/>
                <a:tailEnd/>
              </a:ln>
            </p:spPr>
            <p:txBody>
              <a:bodyPr/>
              <a:lstStyle/>
              <a:p>
                <a:endParaRPr lang="en-US"/>
              </a:p>
            </p:txBody>
          </p:sp>
          <p:sp>
            <p:nvSpPr>
              <p:cNvPr id="43033" name="Line 45"/>
              <p:cNvSpPr>
                <a:spLocks noChangeShapeType="1"/>
              </p:cNvSpPr>
              <p:nvPr/>
            </p:nvSpPr>
            <p:spPr bwMode="auto">
              <a:xfrm>
                <a:off x="7206" y="9224"/>
                <a:ext cx="0" cy="180"/>
              </a:xfrm>
              <a:prstGeom prst="line">
                <a:avLst/>
              </a:prstGeom>
              <a:noFill/>
              <a:ln w="9525">
                <a:solidFill>
                  <a:srgbClr val="000000"/>
                </a:solidFill>
                <a:round/>
                <a:headEnd/>
                <a:tailEnd/>
              </a:ln>
            </p:spPr>
            <p:txBody>
              <a:bodyPr/>
              <a:lstStyle/>
              <a:p>
                <a:endParaRPr lang="en-US"/>
              </a:p>
            </p:txBody>
          </p:sp>
          <p:sp>
            <p:nvSpPr>
              <p:cNvPr id="43034" name="Line 46"/>
              <p:cNvSpPr>
                <a:spLocks noChangeShapeType="1"/>
              </p:cNvSpPr>
              <p:nvPr/>
            </p:nvSpPr>
            <p:spPr bwMode="auto">
              <a:xfrm>
                <a:off x="8466" y="9224"/>
                <a:ext cx="0" cy="180"/>
              </a:xfrm>
              <a:prstGeom prst="line">
                <a:avLst/>
              </a:prstGeom>
              <a:noFill/>
              <a:ln w="9525">
                <a:solidFill>
                  <a:srgbClr val="000000"/>
                </a:solidFill>
                <a:round/>
                <a:headEnd/>
                <a:tailEnd/>
              </a:ln>
            </p:spPr>
            <p:txBody>
              <a:bodyPr/>
              <a:lstStyle/>
              <a:p>
                <a:endParaRPr lang="en-US"/>
              </a:p>
            </p:txBody>
          </p:sp>
        </p:grpSp>
      </p:grpSp>
      <p:sp>
        <p:nvSpPr>
          <p:cNvPr id="43015" name="TextBox 25"/>
          <p:cNvSpPr txBox="1">
            <a:spLocks noChangeArrowheads="1"/>
          </p:cNvSpPr>
          <p:nvPr/>
        </p:nvSpPr>
        <p:spPr bwMode="auto">
          <a:xfrm>
            <a:off x="76200" y="6629400"/>
            <a:ext cx="22098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PPD Handbook, 2011</a:t>
            </a:r>
          </a:p>
        </p:txBody>
      </p:sp>
    </p:spTree>
    <p:extLst>
      <p:ext uri="{BB962C8B-B14F-4D97-AF65-F5344CB8AC3E}">
        <p14:creationId xmlns:p14="http://schemas.microsoft.com/office/powerpoint/2010/main" val="1936464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1DBE705C-6158-4AE5-AC0E-682EF9A022FE}" type="slidenum">
              <a:rPr lang="en-US" smtClean="0"/>
              <a:pPr>
                <a:defRPr/>
              </a:pPr>
              <a:t>31</a:t>
            </a:fld>
            <a:endParaRPr lang="en-US" dirty="0"/>
          </a:p>
        </p:txBody>
      </p:sp>
      <p:pic>
        <p:nvPicPr>
          <p:cNvPr id="21506" name="Picture 2" descr="http://imgs.sfgate.com/c/pictures/2002/04/01/mn_salmon.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76400" y="1490783"/>
            <a:ext cx="5257800" cy="4044461"/>
          </a:xfrm>
          <a:prstGeom prst="rect">
            <a:avLst/>
          </a:prstGeom>
          <a:noFill/>
        </p:spPr>
      </p:pic>
      <p:sp>
        <p:nvSpPr>
          <p:cNvPr id="13" name="Rounded Rectangle 12"/>
          <p:cNvSpPr/>
          <p:nvPr/>
        </p:nvSpPr>
        <p:spPr>
          <a:xfrm>
            <a:off x="2895600" y="5637141"/>
            <a:ext cx="3276600" cy="374571"/>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lIns="0">
            <a:spAutoFit/>
          </a:bodyPr>
          <a:lstStyle/>
          <a:p>
            <a:pPr algn="ctr" rtl="0">
              <a:defRPr/>
            </a:pPr>
            <a:r>
              <a:rPr lang="en-US" sz="1600" b="1" dirty="0">
                <a:solidFill>
                  <a:prstClr val="black"/>
                </a:solidFill>
                <a:latin typeface="Calibri"/>
                <a:cs typeface="+mn-cs"/>
              </a:rPr>
              <a:t>SALMON EXPORT FACILITY IN CHILE</a:t>
            </a:r>
            <a:endParaRPr lang="en-US" sz="1600" b="1" kern="1200" dirty="0">
              <a:solidFill>
                <a:prstClr val="black"/>
              </a:solidFill>
              <a:latin typeface="Calibri"/>
              <a:ea typeface="+mn-ea"/>
              <a:cs typeface="+mn-cs"/>
            </a:endParaRPr>
          </a:p>
        </p:txBody>
      </p:sp>
      <p:sp>
        <p:nvSpPr>
          <p:cNvPr id="5" name="Rectangle 70"/>
          <p:cNvSpPr txBox="1">
            <a:spLocks noChangeArrowheads="1"/>
          </p:cNvSpPr>
          <p:nvPr/>
        </p:nvSpPr>
        <p:spPr bwMode="auto">
          <a:xfrm>
            <a:off x="533404" y="228601"/>
            <a:ext cx="4779273" cy="400110"/>
          </a:xfrm>
          <a:prstGeom prst="rect">
            <a:avLst/>
          </a:prstGeom>
          <a:noFill/>
          <a:ln w="9525">
            <a:noFill/>
            <a:miter lim="800000"/>
            <a:headEnd/>
            <a:tailEnd/>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US" sz="2000" b="1" cap="all" dirty="0">
                <a:solidFill>
                  <a:srgbClr val="003366"/>
                </a:solidFill>
                <a:latin typeface="Arial" pitchFamily="34" charset="0"/>
                <a:ea typeface="+mn-ea"/>
                <a:cs typeface="Arial" pitchFamily="34" charset="0"/>
              </a:rPr>
              <a:t>Sector-Specific</a:t>
            </a:r>
          </a:p>
        </p:txBody>
      </p:sp>
    </p:spTree>
    <p:extLst>
      <p:ext uri="{BB962C8B-B14F-4D97-AF65-F5344CB8AC3E}">
        <p14:creationId xmlns:p14="http://schemas.microsoft.com/office/powerpoint/2010/main" val="4083482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762000" y="3733800"/>
            <a:ext cx="5105400" cy="2514600"/>
            <a:chOff x="762000" y="3733800"/>
            <a:chExt cx="5105400" cy="2514600"/>
          </a:xfrm>
        </p:grpSpPr>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733800"/>
              <a:ext cx="5105400" cy="2514600"/>
            </a:xfrm>
            <a:prstGeom prst="rect">
              <a:avLst/>
            </a:prstGeom>
            <a:noFill/>
            <a:ln w="9525">
              <a:noFill/>
              <a:miter lim="800000"/>
              <a:headEnd/>
              <a:tailEnd/>
            </a:ln>
          </p:spPr>
        </p:pic>
        <p:sp>
          <p:nvSpPr>
            <p:cNvPr id="35" name="Oval 34"/>
            <p:cNvSpPr/>
            <p:nvPr/>
          </p:nvSpPr>
          <p:spPr>
            <a:xfrm>
              <a:off x="1915886" y="4975302"/>
              <a:ext cx="381000" cy="358698"/>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2743200" y="4343400"/>
              <a:ext cx="642258" cy="609600"/>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 y="6248400"/>
            <a:ext cx="9144000" cy="609600"/>
          </a:xfrm>
          <a:prstGeom prst="rect">
            <a:avLst/>
          </a:prstGeom>
          <a:noFill/>
          <a:ln w="9525">
            <a:noFill/>
            <a:miter lim="800000"/>
            <a:headEnd/>
            <a:tailEnd/>
          </a:ln>
        </p:spPr>
      </p:pic>
      <p:grpSp>
        <p:nvGrpSpPr>
          <p:cNvPr id="5" name="Group 42"/>
          <p:cNvGrpSpPr/>
          <p:nvPr/>
        </p:nvGrpSpPr>
        <p:grpSpPr>
          <a:xfrm>
            <a:off x="3200405" y="1752600"/>
            <a:ext cx="2514599" cy="2286000"/>
            <a:chOff x="3200400" y="1752600"/>
            <a:chExt cx="2514599" cy="2286000"/>
          </a:xfrm>
        </p:grpSpPr>
        <p:pic>
          <p:nvPicPr>
            <p:cNvPr id="1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400" y="1752600"/>
              <a:ext cx="2514599" cy="2286000"/>
            </a:xfrm>
            <a:prstGeom prst="rect">
              <a:avLst/>
            </a:prstGeom>
            <a:noFill/>
            <a:ln w="9525">
              <a:noFill/>
              <a:miter lim="800000"/>
              <a:headEnd/>
              <a:tailEnd/>
            </a:ln>
          </p:spPr>
        </p:pic>
        <p:sp>
          <p:nvSpPr>
            <p:cNvPr id="27" name="Oval 26"/>
            <p:cNvSpPr/>
            <p:nvPr/>
          </p:nvSpPr>
          <p:spPr>
            <a:xfrm>
              <a:off x="3679902" y="2590800"/>
              <a:ext cx="457200" cy="434898"/>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267200" y="2373086"/>
              <a:ext cx="609600" cy="381000"/>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41"/>
          <p:cNvGrpSpPr/>
          <p:nvPr/>
        </p:nvGrpSpPr>
        <p:grpSpPr>
          <a:xfrm>
            <a:off x="5791203" y="1905000"/>
            <a:ext cx="3124199" cy="3276600"/>
            <a:chOff x="5791200" y="1905000"/>
            <a:chExt cx="3124199" cy="3276600"/>
          </a:xfrm>
        </p:grpSpPr>
        <p:pic>
          <p:nvPicPr>
            <p:cNvPr id="1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1200" y="1905000"/>
              <a:ext cx="3124199" cy="3276600"/>
            </a:xfrm>
            <a:prstGeom prst="rect">
              <a:avLst/>
            </a:prstGeom>
            <a:noFill/>
            <a:ln w="9525">
              <a:noFill/>
              <a:miter lim="800000"/>
              <a:headEnd/>
              <a:tailEnd/>
            </a:ln>
          </p:spPr>
        </p:pic>
        <p:sp>
          <p:nvSpPr>
            <p:cNvPr id="34" name="Oval 33"/>
            <p:cNvSpPr/>
            <p:nvPr/>
          </p:nvSpPr>
          <p:spPr>
            <a:xfrm>
              <a:off x="6281056" y="3614058"/>
              <a:ext cx="381000" cy="358698"/>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043058" y="3037114"/>
              <a:ext cx="609600" cy="609600"/>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ight Arrow 18"/>
          <p:cNvSpPr/>
          <p:nvPr/>
        </p:nvSpPr>
        <p:spPr>
          <a:xfrm rot="1500000">
            <a:off x="5660294" y="3165367"/>
            <a:ext cx="2286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8100000">
            <a:off x="5811604" y="4325704"/>
            <a:ext cx="228600" cy="152400"/>
          </a:xfrm>
          <a:prstGeom prst="rightArrow">
            <a:avLst/>
          </a:prstGeom>
          <a:gradFill>
            <a:lin ang="81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p:cNvGrpSpPr/>
          <p:nvPr/>
        </p:nvGrpSpPr>
        <p:grpSpPr>
          <a:xfrm>
            <a:off x="11151" y="1905000"/>
            <a:ext cx="1447800" cy="1219200"/>
            <a:chOff x="11151" y="1905000"/>
            <a:chExt cx="1447800" cy="1219200"/>
          </a:xfrm>
        </p:grpSpPr>
        <p:pic>
          <p:nvPicPr>
            <p:cNvPr id="40"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51" y="1905000"/>
              <a:ext cx="1447800" cy="1219200"/>
            </a:xfrm>
            <a:prstGeom prst="rect">
              <a:avLst/>
            </a:prstGeom>
            <a:noFill/>
            <a:ln w="9525">
              <a:noFill/>
              <a:miter lim="800000"/>
              <a:headEnd/>
              <a:tailEnd/>
            </a:ln>
          </p:spPr>
        </p:pic>
        <p:sp>
          <p:nvSpPr>
            <p:cNvPr id="41" name="Oval 40"/>
            <p:cNvSpPr/>
            <p:nvPr/>
          </p:nvSpPr>
          <p:spPr>
            <a:xfrm>
              <a:off x="477645" y="2514600"/>
              <a:ext cx="457200" cy="457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1196899" y="2434686"/>
              <a:ext cx="174702" cy="232314"/>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ight Arrow 42"/>
          <p:cNvSpPr/>
          <p:nvPr/>
        </p:nvSpPr>
        <p:spPr>
          <a:xfrm>
            <a:off x="1066800" y="2819400"/>
            <a:ext cx="2286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p:cNvGrpSpPr/>
          <p:nvPr/>
        </p:nvGrpSpPr>
        <p:grpSpPr>
          <a:xfrm>
            <a:off x="838200" y="1981200"/>
            <a:ext cx="2590800" cy="1752600"/>
            <a:chOff x="838200" y="1981200"/>
            <a:chExt cx="2590800" cy="1752600"/>
          </a:xfrm>
        </p:grpSpPr>
        <p:pic>
          <p:nvPicPr>
            <p:cNvPr id="45" name="Picture 2"/>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8200" y="1981200"/>
              <a:ext cx="2590800" cy="1752600"/>
            </a:xfrm>
            <a:prstGeom prst="rect">
              <a:avLst/>
            </a:prstGeom>
            <a:noFill/>
            <a:ln w="9525">
              <a:noFill/>
              <a:miter lim="800000"/>
              <a:headEnd/>
              <a:tailEnd/>
            </a:ln>
          </p:spPr>
        </p:pic>
        <p:sp>
          <p:nvSpPr>
            <p:cNvPr id="46" name="Oval 45"/>
            <p:cNvSpPr/>
            <p:nvPr/>
          </p:nvSpPr>
          <p:spPr>
            <a:xfrm>
              <a:off x="1730298" y="2471853"/>
              <a:ext cx="457200" cy="457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503714" y="2231572"/>
              <a:ext cx="228600" cy="228600"/>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Right Arrow 48"/>
          <p:cNvSpPr/>
          <p:nvPr/>
        </p:nvSpPr>
        <p:spPr>
          <a:xfrm>
            <a:off x="3124200" y="2819400"/>
            <a:ext cx="2286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70"/>
          <p:cNvSpPr txBox="1">
            <a:spLocks noChangeArrowheads="1"/>
          </p:cNvSpPr>
          <p:nvPr/>
        </p:nvSpPr>
        <p:spPr bwMode="auto">
          <a:xfrm>
            <a:off x="533404" y="228601"/>
            <a:ext cx="4779273" cy="400110"/>
          </a:xfrm>
          <a:prstGeom prst="rect">
            <a:avLst/>
          </a:prstGeom>
          <a:noFill/>
          <a:ln w="9525">
            <a:noFill/>
            <a:miter lim="800000"/>
            <a:headEnd/>
            <a:tailEnd/>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US" sz="2000" b="1" cap="all" dirty="0">
                <a:solidFill>
                  <a:srgbClr val="003366"/>
                </a:solidFill>
                <a:latin typeface="Arial" pitchFamily="34" charset="0"/>
                <a:ea typeface="+mn-ea"/>
                <a:cs typeface="Arial" pitchFamily="34" charset="0"/>
              </a:rPr>
              <a:t>Sector-Specific</a:t>
            </a:r>
          </a:p>
        </p:txBody>
      </p:sp>
    </p:spTree>
    <p:extLst>
      <p:ext uri="{BB962C8B-B14F-4D97-AF65-F5344CB8AC3E}">
        <p14:creationId xmlns:p14="http://schemas.microsoft.com/office/powerpoint/2010/main" val="2969200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3" grpId="0" animBg="1"/>
      <p:bldP spid="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6248400"/>
            <a:ext cx="9144000" cy="609600"/>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1001" y="1752600"/>
            <a:ext cx="7411232" cy="4283496"/>
          </a:xfrm>
          <a:prstGeom prst="rect">
            <a:avLst/>
          </a:prstGeom>
          <a:noFill/>
          <a:ln w="9525">
            <a:noFill/>
            <a:miter lim="800000"/>
            <a:headEnd/>
            <a:tailEnd/>
          </a:ln>
        </p:spPr>
      </p:pic>
      <p:sp>
        <p:nvSpPr>
          <p:cNvPr id="7" name="Oval 6"/>
          <p:cNvSpPr/>
          <p:nvPr/>
        </p:nvSpPr>
        <p:spPr>
          <a:xfrm>
            <a:off x="3167742" y="3853544"/>
            <a:ext cx="990600" cy="685800"/>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992086" y="5127172"/>
            <a:ext cx="609600" cy="3810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70"/>
          <p:cNvSpPr txBox="1">
            <a:spLocks noChangeArrowheads="1"/>
          </p:cNvSpPr>
          <p:nvPr/>
        </p:nvSpPr>
        <p:spPr bwMode="auto">
          <a:xfrm>
            <a:off x="533404" y="228601"/>
            <a:ext cx="4779273" cy="400110"/>
          </a:xfrm>
          <a:prstGeom prst="rect">
            <a:avLst/>
          </a:prstGeom>
          <a:noFill/>
          <a:ln w="9525">
            <a:noFill/>
            <a:miter lim="800000"/>
            <a:headEnd/>
            <a:tailEnd/>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US" sz="2000" b="1" cap="all" dirty="0">
                <a:solidFill>
                  <a:srgbClr val="003366"/>
                </a:solidFill>
                <a:latin typeface="Arial" pitchFamily="34" charset="0"/>
                <a:ea typeface="+mn-ea"/>
                <a:cs typeface="Arial" pitchFamily="34" charset="0"/>
              </a:rPr>
              <a:t>Sector-Specific</a:t>
            </a:r>
          </a:p>
        </p:txBody>
      </p:sp>
    </p:spTree>
    <p:extLst>
      <p:ext uri="{BB962C8B-B14F-4D97-AF65-F5344CB8AC3E}">
        <p14:creationId xmlns:p14="http://schemas.microsoft.com/office/powerpoint/2010/main" val="9071069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5" y="1014422"/>
            <a:ext cx="3750199" cy="251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0" descr="10Th GPSF 15"/>
          <p:cNvPicPr preferRelativeResize="0">
            <a:picLocks noChangeAspect="1" noChangeArrowheads="1"/>
          </p:cNvPicPr>
          <p:nvPr/>
        </p:nvPicPr>
        <p:blipFill>
          <a:blip r:embed="rId3" cstate="print">
            <a:lum bright="-12000"/>
            <a:extLst>
              <a:ext uri="{28A0092B-C50C-407E-A947-70E740481C1C}">
                <a14:useLocalDpi xmlns:a14="http://schemas.microsoft.com/office/drawing/2010/main"/>
              </a:ext>
            </a:extLst>
          </a:blip>
          <a:srcRect/>
          <a:stretch>
            <a:fillRect/>
          </a:stretch>
        </p:blipFill>
        <p:spPr bwMode="auto">
          <a:xfrm>
            <a:off x="5029200" y="980884"/>
            <a:ext cx="3804108" cy="2544269"/>
          </a:xfrm>
          <a:prstGeom prst="rect">
            <a:avLst/>
          </a:prstGeom>
          <a:noFill/>
          <a:ln w="38100">
            <a:solidFill>
              <a:srgbClr val="000000"/>
            </a:solidFill>
            <a:miter lim="800000"/>
            <a:headEnd/>
            <a:tailEnd/>
          </a:ln>
        </p:spPr>
      </p:pic>
      <p:sp>
        <p:nvSpPr>
          <p:cNvPr id="9" name="Rectangle 8"/>
          <p:cNvSpPr/>
          <p:nvPr/>
        </p:nvSpPr>
        <p:spPr>
          <a:xfrm>
            <a:off x="1447800" y="533400"/>
            <a:ext cx="6553200" cy="369332"/>
          </a:xfrm>
          <a:prstGeom prst="rect">
            <a:avLst/>
          </a:prstGeom>
        </p:spPr>
        <p:txBody>
          <a:bodyPr wrap="square">
            <a:spAutoFit/>
          </a:bodyPr>
          <a:lstStyle/>
          <a:p>
            <a:r>
              <a:rPr lang="en-US" dirty="0">
                <a:solidFill>
                  <a:schemeClr val="bg1"/>
                </a:solidFill>
              </a:rPr>
              <a:t>Nepal Business Forum                                  Cambodia Business Forum</a:t>
            </a:r>
          </a:p>
        </p:txBody>
      </p:sp>
      <p:pic>
        <p:nvPicPr>
          <p:cNvPr id="7172" name="Picture 4" descr="http://www.nepalbusinessforum.org/images/stories/2structure%20of%20nbf.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4394" y="3886201"/>
            <a:ext cx="3165411" cy="227709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2601" y="3810320"/>
            <a:ext cx="2787668" cy="235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70"/>
          <p:cNvSpPr txBox="1">
            <a:spLocks noChangeArrowheads="1"/>
          </p:cNvSpPr>
          <p:nvPr/>
        </p:nvSpPr>
        <p:spPr bwMode="auto">
          <a:xfrm>
            <a:off x="533404" y="228601"/>
            <a:ext cx="4779273" cy="400110"/>
          </a:xfrm>
          <a:prstGeom prst="rect">
            <a:avLst/>
          </a:prstGeom>
          <a:noFill/>
          <a:ln w="9525">
            <a:noFill/>
            <a:miter lim="800000"/>
            <a:headEnd/>
            <a:tailEnd/>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US" sz="2000" b="1" cap="all" dirty="0">
                <a:solidFill>
                  <a:srgbClr val="003366"/>
                </a:solidFill>
                <a:latin typeface="Arial" pitchFamily="34" charset="0"/>
                <a:ea typeface="+mn-ea"/>
                <a:cs typeface="Arial" pitchFamily="34" charset="0"/>
              </a:rPr>
              <a:t>National</a:t>
            </a:r>
          </a:p>
        </p:txBody>
      </p:sp>
    </p:spTree>
    <p:extLst>
      <p:ext uri="{BB962C8B-B14F-4D97-AF65-F5344CB8AC3E}">
        <p14:creationId xmlns:p14="http://schemas.microsoft.com/office/powerpoint/2010/main" val="3743765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489"/>
            <a:ext cx="9144000" cy="6501021"/>
          </a:xfrm>
          <a:prstGeom prst="rect">
            <a:avLst/>
          </a:prstGeom>
        </p:spPr>
      </p:pic>
    </p:spTree>
    <p:extLst>
      <p:ext uri="{BB962C8B-B14F-4D97-AF65-F5344CB8AC3E}">
        <p14:creationId xmlns:p14="http://schemas.microsoft.com/office/powerpoint/2010/main" val="3625730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5" y="2743207"/>
            <a:ext cx="544254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5" y="381006"/>
            <a:ext cx="5331641" cy="399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19600" y="3200400"/>
            <a:ext cx="2544354" cy="1908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0"/>
          <p:cNvSpPr txBox="1">
            <a:spLocks noChangeArrowheads="1"/>
          </p:cNvSpPr>
          <p:nvPr/>
        </p:nvSpPr>
        <p:spPr bwMode="auto">
          <a:xfrm>
            <a:off x="533404" y="228601"/>
            <a:ext cx="4779273" cy="400110"/>
          </a:xfrm>
          <a:prstGeom prst="rect">
            <a:avLst/>
          </a:prstGeom>
          <a:noFill/>
          <a:ln w="9525">
            <a:noFill/>
            <a:miter lim="800000"/>
            <a:headEnd/>
            <a:tailEnd/>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US" sz="2000" b="1" cap="all" dirty="0">
                <a:solidFill>
                  <a:srgbClr val="003366"/>
                </a:solidFill>
                <a:latin typeface="Arial" pitchFamily="34" charset="0"/>
                <a:ea typeface="+mn-ea"/>
                <a:cs typeface="Arial" pitchFamily="34" charset="0"/>
              </a:rPr>
              <a:t>national</a:t>
            </a:r>
          </a:p>
        </p:txBody>
      </p:sp>
    </p:spTree>
    <p:extLst>
      <p:ext uri="{BB962C8B-B14F-4D97-AF65-F5344CB8AC3E}">
        <p14:creationId xmlns:p14="http://schemas.microsoft.com/office/powerpoint/2010/main" val="1222653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lgu-plann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90900" y="787375"/>
            <a:ext cx="40386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ektoral-cosultati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6407" y="3200401"/>
            <a:ext cx="571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6407" y="617488"/>
            <a:ext cx="2286000" cy="2308324"/>
          </a:xfrm>
          <a:prstGeom prst="rect">
            <a:avLst/>
          </a:prstGeom>
        </p:spPr>
        <p:txBody>
          <a:bodyPr wrap="square">
            <a:spAutoFit/>
          </a:bodyPr>
          <a:lstStyle/>
          <a:p>
            <a:pPr eaLnBrk="0" hangingPunct="0"/>
            <a:r>
              <a:rPr lang="en-US" sz="1200" dirty="0" err="1"/>
              <a:t>Caraga</a:t>
            </a:r>
            <a:r>
              <a:rPr lang="en-US" sz="1200" dirty="0"/>
              <a:t> is an administrative region of the Philippines, on the northeastern portion of the island of Mindanao. Rich in natural resources, it has great potential for development. It is characterized by a wood-based economy, extensive water resources and rich mineral deposits, such as iron, gold, silver, nickel, chromite, manganese and copper.</a:t>
            </a:r>
            <a:endParaRPr lang="en-US" sz="1200" dirty="0">
              <a:latin typeface="Calibri" pitchFamily="34" charset="0"/>
            </a:endParaRPr>
          </a:p>
        </p:txBody>
      </p:sp>
      <p:sp>
        <p:nvSpPr>
          <p:cNvPr id="4" name="Rectangle 3"/>
          <p:cNvSpPr/>
          <p:nvPr/>
        </p:nvSpPr>
        <p:spPr>
          <a:xfrm>
            <a:off x="6172200" y="3886200"/>
            <a:ext cx="2743200" cy="1815882"/>
          </a:xfrm>
          <a:prstGeom prst="rect">
            <a:avLst/>
          </a:prstGeom>
        </p:spPr>
        <p:txBody>
          <a:bodyPr wrap="square">
            <a:spAutoFit/>
          </a:bodyPr>
          <a:lstStyle/>
          <a:p>
            <a:pPr marL="171450" indent="-171450">
              <a:buFont typeface="Arial" panose="020B0604020202020204" pitchFamily="34" charset="0"/>
              <a:buChar char="•"/>
            </a:pPr>
            <a:r>
              <a:rPr lang="en-US" sz="1400" dirty="0"/>
              <a:t>Multi-stakeholder dialogues </a:t>
            </a:r>
          </a:p>
          <a:p>
            <a:pPr marL="171450" indent="-171450">
              <a:buFont typeface="Arial" panose="020B0604020202020204" pitchFamily="34" charset="0"/>
              <a:buChar char="•"/>
            </a:pPr>
            <a:r>
              <a:rPr lang="en-US" sz="1400" dirty="0"/>
              <a:t>Participatory land use planning, </a:t>
            </a:r>
          </a:p>
          <a:p>
            <a:pPr marL="171450" indent="-171450">
              <a:buFont typeface="Arial" panose="020B0604020202020204" pitchFamily="34" charset="0"/>
              <a:buChar char="•"/>
            </a:pPr>
            <a:r>
              <a:rPr lang="en-US" sz="1400" dirty="0"/>
              <a:t>Strengthening of community-based “wardens” </a:t>
            </a:r>
          </a:p>
          <a:p>
            <a:pPr marL="171450" indent="-171450">
              <a:buFont typeface="Arial" panose="020B0604020202020204" pitchFamily="34" charset="0"/>
              <a:buChar char="•"/>
            </a:pPr>
            <a:r>
              <a:rPr lang="en-US" sz="1400" dirty="0"/>
              <a:t>Watershed protection in marginalized communities</a:t>
            </a:r>
          </a:p>
          <a:p>
            <a:pPr marL="171450" indent="-171450">
              <a:buFont typeface="Arial" panose="020B0604020202020204" pitchFamily="34" charset="0"/>
              <a:buChar char="•"/>
            </a:pPr>
            <a:r>
              <a:rPr lang="en-US" sz="1400" dirty="0"/>
              <a:t>Reduction of violent conflicts on the use of these resources.</a:t>
            </a:r>
          </a:p>
        </p:txBody>
      </p:sp>
      <p:sp>
        <p:nvSpPr>
          <p:cNvPr id="10" name="Rectangle 70"/>
          <p:cNvSpPr txBox="1">
            <a:spLocks noChangeArrowheads="1"/>
          </p:cNvSpPr>
          <p:nvPr/>
        </p:nvSpPr>
        <p:spPr bwMode="auto">
          <a:xfrm>
            <a:off x="533404" y="228601"/>
            <a:ext cx="4779273" cy="400110"/>
          </a:xfrm>
          <a:prstGeom prst="rect">
            <a:avLst/>
          </a:prstGeom>
          <a:noFill/>
          <a:ln w="9525">
            <a:noFill/>
            <a:miter lim="800000"/>
            <a:headEnd/>
            <a:tailEnd/>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US" sz="2000" b="1" cap="all" dirty="0">
                <a:solidFill>
                  <a:srgbClr val="003366"/>
                </a:solidFill>
                <a:latin typeface="Arial" pitchFamily="34" charset="0"/>
                <a:ea typeface="+mn-ea"/>
                <a:cs typeface="Arial" pitchFamily="34" charset="0"/>
              </a:rPr>
              <a:t>Community-Specific</a:t>
            </a:r>
          </a:p>
        </p:txBody>
      </p:sp>
    </p:spTree>
    <p:extLst>
      <p:ext uri="{BB962C8B-B14F-4D97-AF65-F5344CB8AC3E}">
        <p14:creationId xmlns:p14="http://schemas.microsoft.com/office/powerpoint/2010/main" val="2712272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V: FACILITATION </a:t>
            </a:r>
            <a:br>
              <a:rPr lang="en-US" sz="2400" dirty="0"/>
            </a:br>
            <a:endParaRPr lang="en-US" sz="2400" dirty="0"/>
          </a:p>
        </p:txBody>
      </p:sp>
      <p:sp>
        <p:nvSpPr>
          <p:cNvPr id="3" name="Subtitle 2"/>
          <p:cNvSpPr>
            <a:spLocks noGrp="1"/>
          </p:cNvSpPr>
          <p:nvPr>
            <p:ph type="subTitle" idx="1"/>
          </p:nvPr>
        </p:nvSpPr>
        <p:spPr>
          <a:xfrm>
            <a:off x="1143000" y="2590800"/>
            <a:ext cx="6705600" cy="1752600"/>
          </a:xfrm>
        </p:spPr>
        <p:txBody>
          <a:bodyPr>
            <a:normAutofit/>
          </a:bodyPr>
          <a:lstStyle/>
          <a:p>
            <a:r>
              <a:rPr lang="en-US" sz="2400" i="1" dirty="0"/>
              <a:t>The PPD process gains to be facilitated professionally with dedicated people and resources so as to efficiently manage all aspects of the dialogue process with a view to deliver results.</a:t>
            </a:r>
            <a:endParaRPr lang="en-US" dirty="0"/>
          </a:p>
        </p:txBody>
      </p:sp>
    </p:spTree>
    <p:extLst>
      <p:ext uri="{BB962C8B-B14F-4D97-AF65-F5344CB8AC3E}">
        <p14:creationId xmlns:p14="http://schemas.microsoft.com/office/powerpoint/2010/main" val="1924712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 y="4641851"/>
            <a:ext cx="8839200" cy="381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000" dirty="0">
                <a:latin typeface="Arial" pitchFamily="34" charset="0"/>
              </a:rPr>
              <a:t>PPD contributes to all steps of project process</a:t>
            </a:r>
          </a:p>
        </p:txBody>
      </p:sp>
      <p:sp>
        <p:nvSpPr>
          <p:cNvPr id="24579" name="AutoShape 4"/>
          <p:cNvSpPr>
            <a:spLocks noChangeArrowheads="1"/>
          </p:cNvSpPr>
          <p:nvPr/>
        </p:nvSpPr>
        <p:spPr bwMode="auto">
          <a:xfrm>
            <a:off x="381000" y="2287588"/>
            <a:ext cx="2209800" cy="762000"/>
          </a:xfrm>
          <a:prstGeom prst="chevron">
            <a:avLst>
              <a:gd name="adj" fmla="val 72500"/>
            </a:avLst>
          </a:prstGeom>
          <a:solidFill>
            <a:srgbClr val="FEB515"/>
          </a:solidFill>
          <a:ln w="9525">
            <a:solidFill>
              <a:schemeClr val="tx1"/>
            </a:solidFill>
            <a:miter lim="800000"/>
            <a:headEnd/>
            <a:tailEnd/>
          </a:ln>
        </p:spPr>
        <p:txBody>
          <a:bodyPr wrap="none" anchor="ctr"/>
          <a:lstStyle/>
          <a:p>
            <a:pPr algn="ctr" eaLnBrk="0" hangingPunct="0"/>
            <a:r>
              <a:rPr lang="en-US" sz="1600" dirty="0"/>
              <a:t>    </a:t>
            </a:r>
            <a:r>
              <a:rPr lang="en-US" sz="1400" dirty="0">
                <a:latin typeface="95 Helvetica Black"/>
              </a:rPr>
              <a:t>Diagnostic</a:t>
            </a:r>
          </a:p>
        </p:txBody>
      </p:sp>
      <p:sp>
        <p:nvSpPr>
          <p:cNvPr id="24580" name="AutoShape 5"/>
          <p:cNvSpPr>
            <a:spLocks noChangeArrowheads="1"/>
          </p:cNvSpPr>
          <p:nvPr/>
        </p:nvSpPr>
        <p:spPr bwMode="auto">
          <a:xfrm>
            <a:off x="2286000" y="2287588"/>
            <a:ext cx="2590800" cy="762000"/>
          </a:xfrm>
          <a:prstGeom prst="chevron">
            <a:avLst>
              <a:gd name="adj" fmla="val 85000"/>
            </a:avLst>
          </a:prstGeom>
          <a:solidFill>
            <a:srgbClr val="FEB515"/>
          </a:solidFill>
          <a:ln w="9525">
            <a:solidFill>
              <a:schemeClr val="tx1"/>
            </a:solidFill>
            <a:miter lim="800000"/>
            <a:headEnd/>
            <a:tailEnd/>
          </a:ln>
        </p:spPr>
        <p:txBody>
          <a:bodyPr wrap="none" anchor="ctr"/>
          <a:lstStyle/>
          <a:p>
            <a:pPr algn="ctr" eaLnBrk="0" hangingPunct="0"/>
            <a:r>
              <a:rPr lang="en-US" sz="1600"/>
              <a:t>     </a:t>
            </a:r>
          </a:p>
          <a:p>
            <a:pPr algn="ctr" eaLnBrk="0" hangingPunct="0"/>
            <a:r>
              <a:rPr lang="en-US" sz="1400">
                <a:latin typeface="95 Helvetica Black"/>
              </a:rPr>
              <a:t>      Solution </a:t>
            </a:r>
          </a:p>
          <a:p>
            <a:pPr algn="ctr" eaLnBrk="0" hangingPunct="0"/>
            <a:r>
              <a:rPr lang="en-US" sz="1400">
                <a:latin typeface="95 Helvetica Black"/>
              </a:rPr>
              <a:t>        Design  </a:t>
            </a:r>
          </a:p>
          <a:p>
            <a:pPr algn="ctr" eaLnBrk="0" hangingPunct="0"/>
            <a:endParaRPr lang="en-US" sz="1400">
              <a:latin typeface="95 Helvetica Black"/>
            </a:endParaRPr>
          </a:p>
        </p:txBody>
      </p:sp>
      <p:sp>
        <p:nvSpPr>
          <p:cNvPr id="24581" name="AutoShape 6"/>
          <p:cNvSpPr>
            <a:spLocks noChangeArrowheads="1"/>
          </p:cNvSpPr>
          <p:nvPr/>
        </p:nvSpPr>
        <p:spPr bwMode="auto">
          <a:xfrm>
            <a:off x="4572000" y="2287588"/>
            <a:ext cx="2209800" cy="762000"/>
          </a:xfrm>
          <a:prstGeom prst="chevron">
            <a:avLst>
              <a:gd name="adj" fmla="val 72500"/>
            </a:avLst>
          </a:prstGeom>
          <a:solidFill>
            <a:srgbClr val="FEB515"/>
          </a:solidFill>
          <a:ln w="9525">
            <a:solidFill>
              <a:schemeClr val="tx1"/>
            </a:solidFill>
            <a:miter lim="800000"/>
            <a:headEnd/>
            <a:tailEnd/>
          </a:ln>
        </p:spPr>
        <p:txBody>
          <a:bodyPr wrap="none" anchor="ctr"/>
          <a:lstStyle/>
          <a:p>
            <a:pPr algn="ctr" eaLnBrk="0" hangingPunct="0"/>
            <a:r>
              <a:rPr lang="en-US" sz="1400"/>
              <a:t>            </a:t>
            </a:r>
            <a:r>
              <a:rPr lang="en-US" sz="1400">
                <a:latin typeface="95 Helvetica Black"/>
              </a:rPr>
              <a:t>Implementation</a:t>
            </a:r>
          </a:p>
        </p:txBody>
      </p:sp>
      <p:sp>
        <p:nvSpPr>
          <p:cNvPr id="24583" name="Text Box 8"/>
          <p:cNvSpPr txBox="1">
            <a:spLocks noChangeArrowheads="1"/>
          </p:cNvSpPr>
          <p:nvPr/>
        </p:nvSpPr>
        <p:spPr bwMode="auto">
          <a:xfrm>
            <a:off x="609600" y="3117853"/>
            <a:ext cx="1752600" cy="1077218"/>
          </a:xfrm>
          <a:prstGeom prst="rect">
            <a:avLst/>
          </a:prstGeom>
          <a:noFill/>
          <a:ln w="9525">
            <a:noFill/>
            <a:miter lim="800000"/>
            <a:headEnd/>
            <a:tailEnd/>
          </a:ln>
        </p:spPr>
        <p:txBody>
          <a:bodyPr>
            <a:spAutoFit/>
          </a:bodyPr>
          <a:lstStyle/>
          <a:p>
            <a:pPr eaLnBrk="0" hangingPunct="0">
              <a:spcBef>
                <a:spcPct val="50000"/>
              </a:spcBef>
              <a:buFontTx/>
              <a:buChar char="•"/>
            </a:pPr>
            <a:r>
              <a:rPr lang="en-US" sz="1600" dirty="0">
                <a:latin typeface="95 Helvetica Black"/>
              </a:rPr>
              <a:t> Engagement</a:t>
            </a:r>
          </a:p>
          <a:p>
            <a:pPr eaLnBrk="0" hangingPunct="0">
              <a:spcBef>
                <a:spcPct val="50000"/>
              </a:spcBef>
              <a:buFontTx/>
              <a:buChar char="•"/>
            </a:pPr>
            <a:r>
              <a:rPr lang="en-US" sz="1600" dirty="0">
                <a:latin typeface="95 Helvetica Black"/>
              </a:rPr>
              <a:t> Definition </a:t>
            </a:r>
          </a:p>
          <a:p>
            <a:pPr eaLnBrk="0" hangingPunct="0">
              <a:spcBef>
                <a:spcPct val="50000"/>
              </a:spcBef>
              <a:buFontTx/>
              <a:buChar char="•"/>
            </a:pPr>
            <a:r>
              <a:rPr lang="en-US" sz="1600" dirty="0">
                <a:latin typeface="95 Helvetica Black"/>
              </a:rPr>
              <a:t> Empowerment</a:t>
            </a:r>
            <a:endParaRPr lang="en-US" sz="1600" dirty="0"/>
          </a:p>
        </p:txBody>
      </p:sp>
      <p:sp>
        <p:nvSpPr>
          <p:cNvPr id="24584" name="Text Box 9"/>
          <p:cNvSpPr txBox="1">
            <a:spLocks noChangeArrowheads="1"/>
          </p:cNvSpPr>
          <p:nvPr/>
        </p:nvSpPr>
        <p:spPr bwMode="auto">
          <a:xfrm>
            <a:off x="2514600" y="3138495"/>
            <a:ext cx="2209800" cy="1077218"/>
          </a:xfrm>
          <a:prstGeom prst="rect">
            <a:avLst/>
          </a:prstGeom>
          <a:noFill/>
          <a:ln w="9525">
            <a:noFill/>
            <a:miter lim="800000"/>
            <a:headEnd/>
            <a:tailEnd/>
          </a:ln>
        </p:spPr>
        <p:txBody>
          <a:bodyPr>
            <a:spAutoFit/>
          </a:bodyPr>
          <a:lstStyle/>
          <a:p>
            <a:pPr eaLnBrk="0" hangingPunct="0">
              <a:spcBef>
                <a:spcPct val="50000"/>
              </a:spcBef>
              <a:buFontTx/>
              <a:buChar char="•"/>
            </a:pPr>
            <a:r>
              <a:rPr lang="en-US" sz="1600" dirty="0">
                <a:latin typeface="95 Helvetica Black"/>
              </a:rPr>
              <a:t> Consensus building</a:t>
            </a:r>
          </a:p>
          <a:p>
            <a:pPr eaLnBrk="0" hangingPunct="0">
              <a:spcBef>
                <a:spcPct val="50000"/>
              </a:spcBef>
              <a:buFontTx/>
              <a:buChar char="•"/>
            </a:pPr>
            <a:r>
              <a:rPr lang="en-US" sz="1600" dirty="0">
                <a:latin typeface="95 Helvetica Black"/>
              </a:rPr>
              <a:t> Filtering</a:t>
            </a:r>
          </a:p>
          <a:p>
            <a:pPr eaLnBrk="0" hangingPunct="0">
              <a:spcBef>
                <a:spcPct val="50000"/>
              </a:spcBef>
            </a:pPr>
            <a:endParaRPr lang="en-US" sz="1600" dirty="0">
              <a:latin typeface="95 Helvetica Black"/>
            </a:endParaRPr>
          </a:p>
        </p:txBody>
      </p:sp>
      <p:sp>
        <p:nvSpPr>
          <p:cNvPr id="24585" name="Text Box 10"/>
          <p:cNvSpPr txBox="1">
            <a:spLocks noChangeArrowheads="1"/>
          </p:cNvSpPr>
          <p:nvPr/>
        </p:nvSpPr>
        <p:spPr bwMode="auto">
          <a:xfrm>
            <a:off x="4800600" y="3141665"/>
            <a:ext cx="1905000" cy="1077218"/>
          </a:xfrm>
          <a:prstGeom prst="rect">
            <a:avLst/>
          </a:prstGeom>
          <a:noFill/>
          <a:ln w="9525">
            <a:noFill/>
            <a:miter lim="800000"/>
            <a:headEnd/>
            <a:tailEnd/>
          </a:ln>
        </p:spPr>
        <p:txBody>
          <a:bodyPr>
            <a:spAutoFit/>
          </a:bodyPr>
          <a:lstStyle/>
          <a:p>
            <a:pPr eaLnBrk="0" hangingPunct="0">
              <a:spcBef>
                <a:spcPct val="50000"/>
              </a:spcBef>
              <a:buFontTx/>
              <a:buChar char="•"/>
            </a:pPr>
            <a:r>
              <a:rPr lang="en-US" sz="1600" dirty="0">
                <a:latin typeface="95 Helvetica Black"/>
              </a:rPr>
              <a:t> Ongoing support</a:t>
            </a:r>
          </a:p>
          <a:p>
            <a:pPr eaLnBrk="0" hangingPunct="0">
              <a:spcBef>
                <a:spcPct val="50000"/>
              </a:spcBef>
              <a:buFontTx/>
              <a:buChar char="•"/>
            </a:pPr>
            <a:r>
              <a:rPr lang="en-US" sz="1600" dirty="0">
                <a:latin typeface="95 Helvetica Black"/>
              </a:rPr>
              <a:t> Watchdog</a:t>
            </a:r>
          </a:p>
          <a:p>
            <a:pPr eaLnBrk="0" hangingPunct="0">
              <a:spcBef>
                <a:spcPct val="50000"/>
              </a:spcBef>
              <a:buFontTx/>
              <a:buChar char="•"/>
            </a:pPr>
            <a:r>
              <a:rPr lang="en-US" sz="1600" dirty="0">
                <a:latin typeface="95 Helvetica Black"/>
              </a:rPr>
              <a:t> Resources</a:t>
            </a:r>
          </a:p>
        </p:txBody>
      </p:sp>
      <p:sp>
        <p:nvSpPr>
          <p:cNvPr id="24586" name="AutoShape 11"/>
          <p:cNvSpPr>
            <a:spLocks noChangeArrowheads="1"/>
          </p:cNvSpPr>
          <p:nvPr/>
        </p:nvSpPr>
        <p:spPr bwMode="auto">
          <a:xfrm>
            <a:off x="6477000" y="2286000"/>
            <a:ext cx="2209800" cy="762000"/>
          </a:xfrm>
          <a:prstGeom prst="chevron">
            <a:avLst>
              <a:gd name="adj" fmla="val 72500"/>
            </a:avLst>
          </a:prstGeom>
          <a:solidFill>
            <a:srgbClr val="FEB515"/>
          </a:solidFill>
          <a:ln w="9525">
            <a:solidFill>
              <a:schemeClr val="tx1"/>
            </a:solidFill>
            <a:miter lim="800000"/>
            <a:headEnd/>
            <a:tailEnd/>
          </a:ln>
        </p:spPr>
        <p:txBody>
          <a:bodyPr wrap="none" anchor="ctr"/>
          <a:lstStyle/>
          <a:p>
            <a:pPr algn="ctr" eaLnBrk="0" hangingPunct="0"/>
            <a:r>
              <a:rPr lang="en-US" sz="1400"/>
              <a:t>            </a:t>
            </a:r>
            <a:r>
              <a:rPr lang="en-US" sz="1400">
                <a:latin typeface="95 Helvetica Black"/>
              </a:rPr>
              <a:t>Monitoring &amp; </a:t>
            </a:r>
            <a:br>
              <a:rPr lang="en-US" sz="1400">
                <a:latin typeface="95 Helvetica Black"/>
              </a:rPr>
            </a:br>
            <a:r>
              <a:rPr lang="en-US" sz="1400">
                <a:latin typeface="95 Helvetica Black"/>
              </a:rPr>
              <a:t>       Evaluation</a:t>
            </a:r>
          </a:p>
        </p:txBody>
      </p:sp>
      <p:sp>
        <p:nvSpPr>
          <p:cNvPr id="24587" name="Text Box 12"/>
          <p:cNvSpPr txBox="1">
            <a:spLocks noChangeArrowheads="1"/>
          </p:cNvSpPr>
          <p:nvPr/>
        </p:nvSpPr>
        <p:spPr bwMode="auto">
          <a:xfrm>
            <a:off x="6629400" y="3133732"/>
            <a:ext cx="1905000" cy="707886"/>
          </a:xfrm>
          <a:prstGeom prst="rect">
            <a:avLst/>
          </a:prstGeom>
          <a:noFill/>
          <a:ln w="9525">
            <a:noFill/>
            <a:miter lim="800000"/>
            <a:headEnd/>
            <a:tailEnd/>
          </a:ln>
        </p:spPr>
        <p:txBody>
          <a:bodyPr>
            <a:spAutoFit/>
          </a:bodyPr>
          <a:lstStyle/>
          <a:p>
            <a:pPr eaLnBrk="0" hangingPunct="0">
              <a:spcBef>
                <a:spcPct val="50000"/>
              </a:spcBef>
              <a:buFontTx/>
              <a:buChar char="•"/>
            </a:pPr>
            <a:r>
              <a:rPr lang="en-US" sz="1600">
                <a:latin typeface="95 Helvetica Black"/>
              </a:rPr>
              <a:t> Watchdog</a:t>
            </a:r>
          </a:p>
          <a:p>
            <a:pPr eaLnBrk="0" hangingPunct="0">
              <a:spcBef>
                <a:spcPct val="50000"/>
              </a:spcBef>
              <a:buFontTx/>
              <a:buChar char="•"/>
            </a:pPr>
            <a:r>
              <a:rPr lang="en-US" sz="1600">
                <a:latin typeface="95 Helvetica Black"/>
              </a:rPr>
              <a:t> Feedback loop</a:t>
            </a:r>
          </a:p>
        </p:txBody>
      </p:sp>
      <p:sp>
        <p:nvSpPr>
          <p:cNvPr id="24588" name="AutoShape 13"/>
          <p:cNvSpPr>
            <a:spLocks noChangeArrowheads="1"/>
          </p:cNvSpPr>
          <p:nvPr/>
        </p:nvSpPr>
        <p:spPr bwMode="auto">
          <a:xfrm flipV="1">
            <a:off x="1295400" y="4212513"/>
            <a:ext cx="152400" cy="401479"/>
          </a:xfrm>
          <a:prstGeom prst="downArrow">
            <a:avLst>
              <a:gd name="adj1" fmla="val 41667"/>
              <a:gd name="adj2" fmla="val 53847"/>
            </a:avLst>
          </a:prstGeom>
          <a:solidFill>
            <a:schemeClr val="accent2"/>
          </a:solidFill>
          <a:ln w="9525">
            <a:solidFill>
              <a:schemeClr val="tx1"/>
            </a:solidFill>
            <a:miter lim="800000"/>
            <a:headEnd/>
            <a:tailEnd/>
          </a:ln>
        </p:spPr>
        <p:txBody>
          <a:bodyPr anchor="ctr">
            <a:spAutoFit/>
          </a:bodyPr>
          <a:lstStyle/>
          <a:p>
            <a:pPr eaLnBrk="0" hangingPunct="0"/>
            <a:endParaRPr lang="en-US"/>
          </a:p>
        </p:txBody>
      </p:sp>
      <p:sp>
        <p:nvSpPr>
          <p:cNvPr id="24589" name="AutoShape 14"/>
          <p:cNvSpPr>
            <a:spLocks noChangeArrowheads="1"/>
          </p:cNvSpPr>
          <p:nvPr/>
        </p:nvSpPr>
        <p:spPr bwMode="auto">
          <a:xfrm flipV="1">
            <a:off x="3505200" y="4212513"/>
            <a:ext cx="152400" cy="401479"/>
          </a:xfrm>
          <a:prstGeom prst="downArrow">
            <a:avLst>
              <a:gd name="adj1" fmla="val 41667"/>
              <a:gd name="adj2" fmla="val 53847"/>
            </a:avLst>
          </a:prstGeom>
          <a:solidFill>
            <a:schemeClr val="accent2"/>
          </a:solidFill>
          <a:ln w="9525">
            <a:solidFill>
              <a:schemeClr val="tx1"/>
            </a:solidFill>
            <a:miter lim="800000"/>
            <a:headEnd/>
            <a:tailEnd/>
          </a:ln>
        </p:spPr>
        <p:txBody>
          <a:bodyPr anchor="ctr">
            <a:spAutoFit/>
          </a:bodyPr>
          <a:lstStyle/>
          <a:p>
            <a:pPr eaLnBrk="0" hangingPunct="0"/>
            <a:endParaRPr lang="en-US"/>
          </a:p>
        </p:txBody>
      </p:sp>
      <p:sp>
        <p:nvSpPr>
          <p:cNvPr id="24590" name="AutoShape 15"/>
          <p:cNvSpPr>
            <a:spLocks noChangeArrowheads="1"/>
          </p:cNvSpPr>
          <p:nvPr/>
        </p:nvSpPr>
        <p:spPr bwMode="auto">
          <a:xfrm flipV="1">
            <a:off x="5562600" y="4212513"/>
            <a:ext cx="152400" cy="401479"/>
          </a:xfrm>
          <a:prstGeom prst="downArrow">
            <a:avLst>
              <a:gd name="adj1" fmla="val 41667"/>
              <a:gd name="adj2" fmla="val 53847"/>
            </a:avLst>
          </a:prstGeom>
          <a:solidFill>
            <a:schemeClr val="accent2"/>
          </a:solidFill>
          <a:ln w="9525">
            <a:solidFill>
              <a:schemeClr val="tx1"/>
            </a:solidFill>
            <a:miter lim="800000"/>
            <a:headEnd/>
            <a:tailEnd/>
          </a:ln>
        </p:spPr>
        <p:txBody>
          <a:bodyPr anchor="ctr">
            <a:spAutoFit/>
          </a:bodyPr>
          <a:lstStyle/>
          <a:p>
            <a:pPr eaLnBrk="0" hangingPunct="0"/>
            <a:endParaRPr lang="en-US"/>
          </a:p>
        </p:txBody>
      </p:sp>
      <p:sp>
        <p:nvSpPr>
          <p:cNvPr id="24591" name="AutoShape 16"/>
          <p:cNvSpPr>
            <a:spLocks noChangeArrowheads="1"/>
          </p:cNvSpPr>
          <p:nvPr/>
        </p:nvSpPr>
        <p:spPr bwMode="auto">
          <a:xfrm flipV="1">
            <a:off x="7467600" y="4212513"/>
            <a:ext cx="152400" cy="401479"/>
          </a:xfrm>
          <a:prstGeom prst="downArrow">
            <a:avLst>
              <a:gd name="adj1" fmla="val 41667"/>
              <a:gd name="adj2" fmla="val 53847"/>
            </a:avLst>
          </a:prstGeom>
          <a:solidFill>
            <a:schemeClr val="accent2"/>
          </a:solidFill>
          <a:ln w="9525">
            <a:solidFill>
              <a:schemeClr val="tx1"/>
            </a:solidFill>
            <a:miter lim="800000"/>
            <a:headEnd/>
            <a:tailEnd/>
          </a:ln>
        </p:spPr>
        <p:txBody>
          <a:bodyPr anchor="ctr">
            <a:spAutoFit/>
          </a:bodyPr>
          <a:lstStyle/>
          <a:p>
            <a:pPr eaLnBrk="0" hangingPunct="0"/>
            <a:endParaRPr lang="en-US"/>
          </a:p>
        </p:txBody>
      </p:sp>
      <p:sp>
        <p:nvSpPr>
          <p:cNvPr id="24592" name="Text Box 17"/>
          <p:cNvSpPr txBox="1">
            <a:spLocks noChangeArrowheads="1"/>
          </p:cNvSpPr>
          <p:nvPr/>
        </p:nvSpPr>
        <p:spPr bwMode="auto">
          <a:xfrm>
            <a:off x="381000" y="1295408"/>
            <a:ext cx="8305800" cy="461665"/>
          </a:xfrm>
          <a:prstGeom prst="rect">
            <a:avLst/>
          </a:prstGeom>
          <a:noFill/>
          <a:ln w="9525">
            <a:noFill/>
            <a:miter lim="800000"/>
            <a:headEnd/>
            <a:tailEnd/>
          </a:ln>
        </p:spPr>
        <p:txBody>
          <a:bodyPr>
            <a:spAutoFit/>
          </a:bodyPr>
          <a:lstStyle/>
          <a:p>
            <a:pPr eaLnBrk="0" hangingPunct="0">
              <a:spcBef>
                <a:spcPct val="50000"/>
              </a:spcBef>
            </a:pPr>
            <a:r>
              <a:rPr lang="en-US" sz="2400" dirty="0">
                <a:latin typeface="+mj-lt"/>
              </a:rPr>
              <a:t>Structured dialogue </a:t>
            </a:r>
            <a:r>
              <a:rPr lang="en-US" sz="2400" b="1" dirty="0">
                <a:solidFill>
                  <a:srgbClr val="FF0000"/>
                </a:solidFill>
                <a:latin typeface="+mj-lt"/>
                <a:sym typeface="Wingdings" pitchFamily="2" charset="2"/>
              </a:rPr>
              <a:t></a:t>
            </a:r>
            <a:r>
              <a:rPr lang="en-US" sz="2400" dirty="0">
                <a:latin typeface="+mj-lt"/>
              </a:rPr>
              <a:t> Workable Projects </a:t>
            </a:r>
            <a:r>
              <a:rPr lang="en-US" sz="2400" b="1" dirty="0">
                <a:solidFill>
                  <a:srgbClr val="FF0000"/>
                </a:solidFill>
                <a:latin typeface="+mj-lt"/>
                <a:sym typeface="Wingdings" pitchFamily="2" charset="2"/>
              </a:rPr>
              <a:t></a:t>
            </a:r>
            <a:r>
              <a:rPr lang="en-US" sz="2400" dirty="0">
                <a:latin typeface="+mj-lt"/>
              </a:rPr>
              <a:t> Projects that work</a:t>
            </a:r>
          </a:p>
        </p:txBody>
      </p:sp>
      <p:sp>
        <p:nvSpPr>
          <p:cNvPr id="24593" name="Text Box 18"/>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18D39494-44F4-47BB-B1BC-F3A751BE9CA5}" type="slidenum">
              <a:rPr lang="fr-FR" sz="1200">
                <a:latin typeface="55 Helvetica Roman"/>
              </a:rPr>
              <a:pPr algn="r" eaLnBrk="0" hangingPunct="0">
                <a:spcBef>
                  <a:spcPct val="50000"/>
                </a:spcBef>
              </a:pPr>
              <a:t>39</a:t>
            </a:fld>
            <a:endParaRPr lang="fr-FR" sz="1200">
              <a:latin typeface="55 Helvetica Roman"/>
            </a:endParaRPr>
          </a:p>
        </p:txBody>
      </p:sp>
      <p:sp>
        <p:nvSpPr>
          <p:cNvPr id="24594" name="TextBox 17"/>
          <p:cNvSpPr txBox="1">
            <a:spLocks noChangeArrowheads="1"/>
          </p:cNvSpPr>
          <p:nvPr/>
        </p:nvSpPr>
        <p:spPr bwMode="auto">
          <a:xfrm>
            <a:off x="76200" y="6629400"/>
            <a:ext cx="50292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Herzberg and </a:t>
            </a:r>
            <a:r>
              <a:rPr lang="en-US" dirty="0" err="1"/>
              <a:t>Palmade</a:t>
            </a:r>
            <a:r>
              <a:rPr lang="en-US" dirty="0"/>
              <a:t>, World Bank Group, 2006</a:t>
            </a:r>
          </a:p>
        </p:txBody>
      </p:sp>
    </p:spTree>
    <p:extLst>
      <p:ext uri="{BB962C8B-B14F-4D97-AF65-F5344CB8AC3E}">
        <p14:creationId xmlns:p14="http://schemas.microsoft.com/office/powerpoint/2010/main" val="205837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gular Pentagon 13"/>
          <p:cNvSpPr/>
          <p:nvPr/>
        </p:nvSpPr>
        <p:spPr>
          <a:xfrm>
            <a:off x="4408305" y="3550908"/>
            <a:ext cx="324853" cy="31089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5" name="Straight Connector 14"/>
          <p:cNvCxnSpPr>
            <a:endCxn id="14" idx="0"/>
          </p:cNvCxnSpPr>
          <p:nvPr/>
        </p:nvCxnSpPr>
        <p:spPr>
          <a:xfrm flipH="1">
            <a:off x="4570732" y="962526"/>
            <a:ext cx="2905" cy="2588382"/>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44564" y="146422"/>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can we help banks give more SME loans?</a:t>
            </a:r>
          </a:p>
        </p:txBody>
      </p:sp>
      <p:cxnSp>
        <p:nvCxnSpPr>
          <p:cNvPr id="17" name="Straight Connector 16"/>
          <p:cNvCxnSpPr>
            <a:endCxn id="14" idx="5"/>
          </p:cNvCxnSpPr>
          <p:nvPr/>
        </p:nvCxnSpPr>
        <p:spPr>
          <a:xfrm flipH="1">
            <a:off x="4733158" y="2868186"/>
            <a:ext cx="2447315"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360183" y="203998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can I help ensure that our work force is skilled?</a:t>
            </a:r>
          </a:p>
        </p:txBody>
      </p:sp>
      <p:cxnSp>
        <p:nvCxnSpPr>
          <p:cNvPr id="19" name="Straight Connector 18"/>
          <p:cNvCxnSpPr>
            <a:stCxn id="14" idx="4"/>
          </p:cNvCxnSpPr>
          <p:nvPr/>
        </p:nvCxnSpPr>
        <p:spPr>
          <a:xfrm>
            <a:off x="4671116" y="3861806"/>
            <a:ext cx="1513635"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353489" y="513782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can I best regulate the private sector and promote innovation?</a:t>
            </a:r>
          </a:p>
        </p:txBody>
      </p:sp>
      <p:cxnSp>
        <p:nvCxnSpPr>
          <p:cNvPr id="21" name="Straight Connector 20"/>
          <p:cNvCxnSpPr>
            <a:stCxn id="14" idx="2"/>
          </p:cNvCxnSpPr>
          <p:nvPr/>
        </p:nvCxnSpPr>
        <p:spPr>
          <a:xfrm flipH="1">
            <a:off x="2962523" y="3861806"/>
            <a:ext cx="1507824"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143803" y="513502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What infrastructure should I build?</a:t>
            </a:r>
          </a:p>
        </p:txBody>
      </p:sp>
      <p:cxnSp>
        <p:nvCxnSpPr>
          <p:cNvPr id="23" name="Straight Connector 22"/>
          <p:cNvCxnSpPr>
            <a:endCxn id="14" idx="1"/>
          </p:cNvCxnSpPr>
          <p:nvPr/>
        </p:nvCxnSpPr>
        <p:spPr>
          <a:xfrm>
            <a:off x="1966801" y="2868186"/>
            <a:ext cx="2441504"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143000" y="2045328"/>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What trade deals would most benefit my country?</a:t>
            </a:r>
          </a:p>
        </p:txBody>
      </p:sp>
      <p:sp>
        <p:nvSpPr>
          <p:cNvPr id="25" name="Oval 24"/>
          <p:cNvSpPr/>
          <p:nvPr/>
        </p:nvSpPr>
        <p:spPr>
          <a:xfrm>
            <a:off x="3862661" y="3001306"/>
            <a:ext cx="1416142" cy="1401037"/>
          </a:xfrm>
          <a:prstGeom prst="ellipse">
            <a:avLst/>
          </a:prstGeom>
          <a:blipFill>
            <a:blip r:embed="rId2" cstate="screen">
              <a:extLst>
                <a:ext uri="{28A0092B-C50C-407E-A947-70E740481C1C}">
                  <a14:useLocalDpi xmlns:a14="http://schemas.microsoft.com/office/drawing/2010/main"/>
                </a:ext>
              </a:extLst>
            </a:blip>
            <a:srcRect/>
            <a:stretch>
              <a:fillRect l="604" r="6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50200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A57C8F37-F26E-46B0-9B82-480E92AFF06C}" type="slidenum">
              <a:rPr lang="fr-FR" sz="1200">
                <a:latin typeface="55 Helvetica Roman" charset="0"/>
              </a:rPr>
              <a:pPr algn="r" eaLnBrk="0" hangingPunct="0">
                <a:spcBef>
                  <a:spcPct val="50000"/>
                </a:spcBef>
              </a:pPr>
              <a:t>40</a:t>
            </a:fld>
            <a:endParaRPr lang="fr-FR" sz="1200">
              <a:latin typeface="55 Helvetica Roman" charset="0"/>
            </a:endParaRPr>
          </a:p>
        </p:txBody>
      </p:sp>
      <p:sp>
        <p:nvSpPr>
          <p:cNvPr id="2052" name="Rectangle 4"/>
          <p:cNvSpPr>
            <a:spLocks noChangeArrowheads="1"/>
          </p:cNvSpPr>
          <p:nvPr/>
        </p:nvSpPr>
        <p:spPr bwMode="auto">
          <a:xfrm>
            <a:off x="228600" y="838200"/>
            <a:ext cx="8686800" cy="707886"/>
          </a:xfrm>
          <a:prstGeom prst="rect">
            <a:avLst/>
          </a:prstGeom>
          <a:noFill/>
          <a:ln w="3175">
            <a:noFill/>
            <a:miter lim="800000"/>
            <a:headEnd/>
            <a:tailEnd/>
          </a:ln>
        </p:spPr>
        <p:txBody>
          <a:bodyPr>
            <a:spAutoFit/>
          </a:bodyPr>
          <a:lstStyle/>
          <a:p>
            <a:pPr algn="ctr" eaLnBrk="0" hangingPunct="0"/>
            <a:r>
              <a:rPr lang="en-US" sz="2400" b="1" cap="all" dirty="0">
                <a:solidFill>
                  <a:srgbClr val="003366"/>
                </a:solidFill>
                <a:latin typeface="Arial" panose="020B0604020202020204" pitchFamily="34" charset="0"/>
                <a:cs typeface="Arial" panose="020B0604020202020204" pitchFamily="34" charset="0"/>
              </a:rPr>
              <a:t>Good </a:t>
            </a:r>
            <a:r>
              <a:rPr lang="en-US" sz="2400" b="1" cap="all" dirty="0">
                <a:solidFill>
                  <a:srgbClr val="FF0000"/>
                </a:solidFill>
                <a:latin typeface="Arial" panose="020B0604020202020204" pitchFamily="34" charset="0"/>
                <a:cs typeface="Arial" panose="020B0604020202020204" pitchFamily="34" charset="0"/>
              </a:rPr>
              <a:t>Planning</a:t>
            </a:r>
          </a:p>
          <a:p>
            <a:pPr algn="ctr" eaLnBrk="0" hangingPunct="0"/>
            <a:endParaRPr lang="en-US" sz="1600" b="1" dirty="0">
              <a:latin typeface="Arial" pitchFamily="34" charset="0"/>
            </a:endParaRPr>
          </a:p>
        </p:txBody>
      </p:sp>
      <p:graphicFrame>
        <p:nvGraphicFramePr>
          <p:cNvPr id="2050" name="Object 8"/>
          <p:cNvGraphicFramePr>
            <a:graphicFrameLocks noChangeAspect="1"/>
          </p:cNvGraphicFramePr>
          <p:nvPr/>
        </p:nvGraphicFramePr>
        <p:xfrm>
          <a:off x="0" y="2057400"/>
          <a:ext cx="9144000" cy="4038600"/>
        </p:xfrm>
        <a:graphic>
          <a:graphicData uri="http://schemas.openxmlformats.org/presentationml/2006/ole">
            <mc:AlternateContent xmlns:mc="http://schemas.openxmlformats.org/markup-compatibility/2006">
              <mc:Choice xmlns:v="urn:schemas-microsoft-com:vml" Requires="v">
                <p:oleObj spid="_x0000_s6175" name="Presentation" r:id="rId4" imgW="4953000" imgH="3429000" progId="PowerPoint.Show.8">
                  <p:embed/>
                </p:oleObj>
              </mc:Choice>
              <mc:Fallback>
                <p:oleObj name="Presentation" r:id="rId4" imgW="4953000" imgH="3429000"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000" t="27614" b="11929"/>
                      <a:stretch>
                        <a:fillRect/>
                      </a:stretch>
                    </p:blipFill>
                    <p:spPr bwMode="auto">
                      <a:xfrm>
                        <a:off x="0" y="2057400"/>
                        <a:ext cx="9144000"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Box 5"/>
          <p:cNvSpPr txBox="1">
            <a:spLocks noChangeArrowheads="1"/>
          </p:cNvSpPr>
          <p:nvPr/>
        </p:nvSpPr>
        <p:spPr bwMode="auto">
          <a:xfrm>
            <a:off x="76200" y="6629400"/>
            <a:ext cx="33528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Bosnia Herzegovina, Bulldozer Committee, 2011</a:t>
            </a:r>
          </a:p>
        </p:txBody>
      </p:sp>
    </p:spTree>
    <p:extLst>
      <p:ext uri="{BB962C8B-B14F-4D97-AF65-F5344CB8AC3E}">
        <p14:creationId xmlns:p14="http://schemas.microsoft.com/office/powerpoint/2010/main" val="359946569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81000" y="343271"/>
            <a:ext cx="5606343" cy="400110"/>
          </a:xfrm>
          <a:prstGeom prst="rect">
            <a:avLst/>
          </a:prstGeom>
          <a:noFill/>
          <a:ln w="9525" algn="ctr">
            <a:noFill/>
            <a:miter lim="800000"/>
            <a:headEnd/>
            <a:tailEnd/>
          </a:ln>
        </p:spPr>
        <p:txBody>
          <a:bodyPr vert="horz" wrap="none" lIns="91440" tIns="45720" rIns="91440" bIns="45720" rtlCol="0" anchor="ctr">
            <a:spAutoFit/>
          </a:bodyPr>
          <a:lstStyle/>
          <a:p>
            <a:pPr algn="l"/>
            <a:r>
              <a:rPr lang="en-US" sz="2000" b="1" cap="all" dirty="0">
                <a:solidFill>
                  <a:srgbClr val="003366"/>
                </a:solidFill>
                <a:latin typeface="Arial" panose="020B0604020202020204" pitchFamily="34" charset="0"/>
                <a:ea typeface="+mn-ea"/>
                <a:cs typeface="Arial" panose="020B0604020202020204" pitchFamily="34" charset="0"/>
              </a:rPr>
              <a:t>Tracking system for accountability</a:t>
            </a:r>
          </a:p>
        </p:txBody>
      </p:sp>
      <p:grpSp>
        <p:nvGrpSpPr>
          <p:cNvPr id="2" name="Group 6"/>
          <p:cNvGrpSpPr/>
          <p:nvPr/>
        </p:nvGrpSpPr>
        <p:grpSpPr>
          <a:xfrm>
            <a:off x="228600" y="2133600"/>
            <a:ext cx="8811519" cy="2269410"/>
            <a:chOff x="-6781800" y="1521156"/>
            <a:chExt cx="15839790" cy="4079544"/>
          </a:xfrm>
        </p:grpSpPr>
        <p:pic>
          <p:nvPicPr>
            <p:cNvPr id="3993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1800" y="1524000"/>
              <a:ext cx="11306175" cy="4076700"/>
            </a:xfrm>
            <a:prstGeom prst="rect">
              <a:avLst/>
            </a:prstGeom>
            <a:noFill/>
            <a:ln w="9525">
              <a:noFill/>
              <a:miter lim="800000"/>
              <a:headEnd/>
              <a:tailEnd/>
            </a:ln>
          </p:spPr>
        </p:pic>
        <p:pic>
          <p:nvPicPr>
            <p:cNvPr id="3993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736" y="1521156"/>
              <a:ext cx="9229726" cy="4076700"/>
            </a:xfrm>
            <a:prstGeom prst="rect">
              <a:avLst/>
            </a:prstGeom>
            <a:noFill/>
            <a:ln w="9525">
              <a:noFill/>
              <a:miter lim="800000"/>
              <a:headEnd/>
              <a:tailEnd/>
            </a:ln>
          </p:spPr>
        </p:pic>
      </p:grpSp>
      <p:sp>
        <p:nvSpPr>
          <p:cNvPr id="6" name="Text Box 2"/>
          <p:cNvSpPr txBox="1">
            <a:spLocks noChangeArrowheads="1"/>
          </p:cNvSpPr>
          <p:nvPr/>
        </p:nvSpPr>
        <p:spPr bwMode="auto">
          <a:xfrm>
            <a:off x="8077200" y="6659563"/>
            <a:ext cx="990600" cy="274637"/>
          </a:xfrm>
          <a:prstGeom prst="rect">
            <a:avLst/>
          </a:prstGeom>
          <a:noFill/>
          <a:ln w="9525">
            <a:noFill/>
            <a:miter lim="800000"/>
            <a:headEnd/>
            <a:tailEnd/>
          </a:ln>
        </p:spPr>
        <p:txBody>
          <a:bodyPr>
            <a:spAutoFit/>
          </a:bodyPr>
          <a:lstStyle/>
          <a:p>
            <a:pPr algn="r" eaLnBrk="0" hangingPunct="0">
              <a:spcBef>
                <a:spcPct val="50000"/>
              </a:spcBef>
            </a:pPr>
            <a:fld id="{2408B408-5C21-4BE7-A079-C02C92B981C1}" type="slidenum">
              <a:rPr lang="en-US" sz="1200">
                <a:latin typeface="55 Helvetica Roman"/>
              </a:rPr>
              <a:pPr algn="r" eaLnBrk="0" hangingPunct="0">
                <a:spcBef>
                  <a:spcPct val="50000"/>
                </a:spcBef>
              </a:pPr>
              <a:t>41</a:t>
            </a:fld>
            <a:endParaRPr lang="en-US" sz="1200" dirty="0">
              <a:latin typeface="55 Helvetica Roman"/>
            </a:endParaRPr>
          </a:p>
        </p:txBody>
      </p:sp>
    </p:spTree>
    <p:extLst>
      <p:ext uri="{BB962C8B-B14F-4D97-AF65-F5344CB8AC3E}">
        <p14:creationId xmlns:p14="http://schemas.microsoft.com/office/powerpoint/2010/main" val="3633182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8077200" y="6657975"/>
            <a:ext cx="990600" cy="274638"/>
          </a:xfrm>
          <a:prstGeom prst="rect">
            <a:avLst/>
          </a:prstGeom>
          <a:noFill/>
          <a:ln w="9525">
            <a:noFill/>
            <a:miter lim="800000"/>
            <a:headEnd/>
            <a:tailEnd/>
          </a:ln>
        </p:spPr>
        <p:txBody>
          <a:bodyPr>
            <a:spAutoFit/>
          </a:bodyPr>
          <a:lstStyle/>
          <a:p>
            <a:pPr algn="r" eaLnBrk="0" hangingPunct="0">
              <a:spcBef>
                <a:spcPct val="50000"/>
              </a:spcBef>
            </a:pPr>
            <a:fld id="{A57C8F37-F26E-46B0-9B82-480E92AFF06C}" type="slidenum">
              <a:rPr lang="fr-FR" sz="1200">
                <a:latin typeface="55 Helvetica Roman" charset="0"/>
              </a:rPr>
              <a:pPr algn="r" eaLnBrk="0" hangingPunct="0">
                <a:spcBef>
                  <a:spcPct val="50000"/>
                </a:spcBef>
              </a:pPr>
              <a:t>42</a:t>
            </a:fld>
            <a:endParaRPr lang="fr-FR" sz="1200">
              <a:latin typeface="55 Helvetica Roman" charset="0"/>
            </a:endParaRPr>
          </a:p>
        </p:txBody>
      </p:sp>
      <p:sp>
        <p:nvSpPr>
          <p:cNvPr id="2054" name="TextBox 5"/>
          <p:cNvSpPr txBox="1">
            <a:spLocks noChangeArrowheads="1"/>
          </p:cNvSpPr>
          <p:nvPr/>
        </p:nvSpPr>
        <p:spPr bwMode="auto">
          <a:xfrm>
            <a:off x="76200" y="6629400"/>
            <a:ext cx="40386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Herzberg, World Bank Group,  2011</a:t>
            </a:r>
          </a:p>
        </p:txBody>
      </p:sp>
      <p:sp>
        <p:nvSpPr>
          <p:cNvPr id="6" name="Rectangle 3"/>
          <p:cNvSpPr>
            <a:spLocks noChangeArrowheads="1"/>
          </p:cNvSpPr>
          <p:nvPr/>
        </p:nvSpPr>
        <p:spPr bwMode="auto">
          <a:xfrm>
            <a:off x="685800" y="304800"/>
            <a:ext cx="2579552" cy="461665"/>
          </a:xfrm>
          <a:prstGeom prst="rect">
            <a:avLst/>
          </a:prstGeom>
          <a:noFill/>
          <a:ln w="9525" algn="ctr">
            <a:noFill/>
            <a:miter lim="800000"/>
            <a:headEnd/>
            <a:tailEnd/>
          </a:ln>
        </p:spPr>
        <p:txBody>
          <a:bodyPr wrap="none">
            <a:spAutoFit/>
          </a:bodyPr>
          <a:lstStyle/>
          <a:p>
            <a:pPr eaLnBrk="0" hangingPunct="0"/>
            <a:r>
              <a:rPr lang="en-US" dirty="0">
                <a:solidFill>
                  <a:schemeClr val="bg1"/>
                </a:solidFill>
                <a:latin typeface="Verdana" pitchFamily="34" charset="0"/>
              </a:rPr>
              <a:t>Action planning</a:t>
            </a:r>
          </a:p>
        </p:txBody>
      </p:sp>
      <p:pic>
        <p:nvPicPr>
          <p:cNvPr id="11571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143000"/>
            <a:ext cx="6553200" cy="3127924"/>
          </a:xfrm>
          <a:prstGeom prst="rect">
            <a:avLst/>
          </a:prstGeom>
          <a:noFill/>
          <a:ln w="9525">
            <a:noFill/>
            <a:miter lim="800000"/>
            <a:headEnd/>
            <a:tailEnd/>
          </a:ln>
        </p:spPr>
      </p:pic>
      <p:pic>
        <p:nvPicPr>
          <p:cNvPr id="11571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t="221" r="605" b="1473"/>
          <a:stretch>
            <a:fillRect/>
          </a:stretch>
        </p:blipFill>
        <p:spPr bwMode="auto">
          <a:xfrm>
            <a:off x="3352800" y="2674961"/>
            <a:ext cx="5586484" cy="3534770"/>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206802989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8077200" y="6657975"/>
            <a:ext cx="990600" cy="274638"/>
          </a:xfrm>
          <a:prstGeom prst="rect">
            <a:avLst/>
          </a:prstGeom>
          <a:noFill/>
          <a:ln w="9525">
            <a:noFill/>
            <a:miter lim="800000"/>
            <a:headEnd/>
            <a:tailEnd/>
          </a:ln>
        </p:spPr>
        <p:txBody>
          <a:bodyPr>
            <a:spAutoFit/>
          </a:bodyPr>
          <a:lstStyle/>
          <a:p>
            <a:pPr algn="r" eaLnBrk="0" hangingPunct="0">
              <a:spcBef>
                <a:spcPct val="50000"/>
              </a:spcBef>
            </a:pPr>
            <a:fld id="{A57C8F37-F26E-46B0-9B82-480E92AFF06C}" type="slidenum">
              <a:rPr lang="fr-FR" sz="1200">
                <a:latin typeface="55 Helvetica Roman" charset="0"/>
              </a:rPr>
              <a:pPr algn="r" eaLnBrk="0" hangingPunct="0">
                <a:spcBef>
                  <a:spcPct val="50000"/>
                </a:spcBef>
              </a:pPr>
              <a:t>43</a:t>
            </a:fld>
            <a:endParaRPr lang="fr-FR" sz="1200">
              <a:latin typeface="55 Helvetica Roman" charset="0"/>
            </a:endParaRPr>
          </a:p>
        </p:txBody>
      </p:sp>
      <p:sp>
        <p:nvSpPr>
          <p:cNvPr id="2054" name="TextBox 5"/>
          <p:cNvSpPr txBox="1">
            <a:spLocks noChangeArrowheads="1"/>
          </p:cNvSpPr>
          <p:nvPr/>
        </p:nvSpPr>
        <p:spPr bwMode="auto">
          <a:xfrm>
            <a:off x="76200" y="6629400"/>
            <a:ext cx="48006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Private Sector Engagement for Good governance Program, WB, 2011</a:t>
            </a:r>
          </a:p>
        </p:txBody>
      </p:sp>
      <p:pic>
        <p:nvPicPr>
          <p:cNvPr id="117761" name="Picture 1"/>
          <p:cNvPicPr>
            <a:picLocks noChangeAspect="1" noChangeArrowheads="1"/>
          </p:cNvPicPr>
          <p:nvPr/>
        </p:nvPicPr>
        <p:blipFill>
          <a:blip r:embed="rId3" cstate="print"/>
          <a:srcRect/>
          <a:stretch>
            <a:fillRect/>
          </a:stretch>
        </p:blipFill>
        <p:spPr bwMode="auto">
          <a:xfrm>
            <a:off x="1219200" y="1219200"/>
            <a:ext cx="4371975" cy="4562475"/>
          </a:xfrm>
          <a:prstGeom prst="rect">
            <a:avLst/>
          </a:prstGeom>
          <a:noFill/>
          <a:ln w="9525">
            <a:noFill/>
            <a:miter lim="800000"/>
            <a:headEnd/>
            <a:tailEnd/>
          </a:ln>
        </p:spPr>
      </p:pic>
      <p:pic>
        <p:nvPicPr>
          <p:cNvPr id="11776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7400" y="3810000"/>
            <a:ext cx="2657475" cy="1936935"/>
          </a:xfrm>
          <a:prstGeom prst="rect">
            <a:avLst/>
          </a:prstGeom>
          <a:noFill/>
          <a:ln w="9525">
            <a:noFill/>
            <a:miter lim="800000"/>
            <a:headEnd/>
            <a:tailEnd/>
          </a:ln>
        </p:spPr>
      </p:pic>
      <p:pic>
        <p:nvPicPr>
          <p:cNvPr id="11776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200" y="1524000"/>
            <a:ext cx="3124200" cy="1000222"/>
          </a:xfrm>
          <a:prstGeom prst="rect">
            <a:avLst/>
          </a:prstGeom>
          <a:noFill/>
          <a:ln w="9525">
            <a:noFill/>
            <a:miter lim="800000"/>
            <a:headEnd/>
            <a:tailEnd/>
          </a:ln>
        </p:spPr>
      </p:pic>
      <p:sp>
        <p:nvSpPr>
          <p:cNvPr id="8" name="Rectangle 3"/>
          <p:cNvSpPr>
            <a:spLocks noChangeArrowheads="1"/>
          </p:cNvSpPr>
          <p:nvPr/>
        </p:nvSpPr>
        <p:spPr bwMode="auto">
          <a:xfrm>
            <a:off x="685800" y="304800"/>
            <a:ext cx="1754006" cy="461665"/>
          </a:xfrm>
          <a:prstGeom prst="rect">
            <a:avLst/>
          </a:prstGeom>
          <a:noFill/>
          <a:ln w="9525" algn="ctr">
            <a:noFill/>
            <a:miter lim="800000"/>
            <a:headEnd/>
            <a:tailEnd/>
          </a:ln>
        </p:spPr>
        <p:txBody>
          <a:bodyPr wrap="none">
            <a:spAutoFit/>
          </a:bodyPr>
          <a:lstStyle/>
          <a:p>
            <a:pPr eaLnBrk="0" hangingPunct="0"/>
            <a:r>
              <a:rPr lang="en-US" dirty="0">
                <a:solidFill>
                  <a:schemeClr val="bg1"/>
                </a:solidFill>
                <a:latin typeface="Verdana" pitchFamily="34" charset="0"/>
              </a:rPr>
              <a:t>Budgeting</a:t>
            </a:r>
          </a:p>
        </p:txBody>
      </p:sp>
    </p:spTree>
    <p:extLst>
      <p:ext uri="{BB962C8B-B14F-4D97-AF65-F5344CB8AC3E}">
        <p14:creationId xmlns:p14="http://schemas.microsoft.com/office/powerpoint/2010/main" val="135889093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VI: CHAMPIONS</a:t>
            </a:r>
            <a:br>
              <a:rPr lang="en-US" sz="2400" dirty="0"/>
            </a:br>
            <a:endParaRPr lang="en-US" sz="2400" dirty="0"/>
          </a:p>
        </p:txBody>
      </p:sp>
      <p:sp>
        <p:nvSpPr>
          <p:cNvPr id="3" name="Subtitle 2"/>
          <p:cNvSpPr>
            <a:spLocks noGrp="1"/>
          </p:cNvSpPr>
          <p:nvPr>
            <p:ph type="subTitle" idx="1"/>
          </p:nvPr>
        </p:nvSpPr>
        <p:spPr>
          <a:xfrm>
            <a:off x="1447800" y="2590800"/>
            <a:ext cx="6400800" cy="1752600"/>
          </a:xfrm>
        </p:spPr>
        <p:txBody>
          <a:bodyPr/>
          <a:lstStyle/>
          <a:p>
            <a:r>
              <a:rPr lang="en-US" sz="2400" i="1" dirty="0"/>
              <a:t>Leadership from a set of individuals or organizations is often necessary to reduce the trust gap, to sustain the energy and keep pushing for involvement of the parties over the long run. </a:t>
            </a:r>
            <a:endParaRPr lang="en-US" dirty="0"/>
          </a:p>
        </p:txBody>
      </p:sp>
    </p:spTree>
    <p:extLst>
      <p:ext uri="{BB962C8B-B14F-4D97-AF65-F5344CB8AC3E}">
        <p14:creationId xmlns:p14="http://schemas.microsoft.com/office/powerpoint/2010/main" val="2399910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VII: OUTPUTS </a:t>
            </a:r>
            <a:br>
              <a:rPr lang="en-US" sz="2400" dirty="0"/>
            </a:br>
            <a:endParaRPr lang="en-US" sz="2400" dirty="0"/>
          </a:p>
        </p:txBody>
      </p:sp>
      <p:sp>
        <p:nvSpPr>
          <p:cNvPr id="3" name="Subtitle 2"/>
          <p:cNvSpPr>
            <a:spLocks noGrp="1"/>
          </p:cNvSpPr>
          <p:nvPr>
            <p:ph type="subTitle" idx="1"/>
          </p:nvPr>
        </p:nvSpPr>
        <p:spPr>
          <a:xfrm>
            <a:off x="1447800" y="2590800"/>
            <a:ext cx="6400800" cy="1752600"/>
          </a:xfrm>
        </p:spPr>
        <p:txBody>
          <a:bodyPr>
            <a:normAutofit fontScale="92500" lnSpcReduction="20000"/>
          </a:bodyPr>
          <a:lstStyle/>
          <a:p>
            <a:r>
              <a:rPr lang="en-US" sz="2400" i="1" dirty="0"/>
              <a:t>Outputs can take the shape of structure and process outputs, analytical outputs, soft outputs or recommendations. While all should contribute to agreed private sector development outcomes, the PPD should aim for tangible, practical and measurable benefits. </a:t>
            </a:r>
            <a:endParaRPr lang="en-US" sz="2400" dirty="0"/>
          </a:p>
          <a:p>
            <a:endParaRPr lang="en-US" dirty="0"/>
          </a:p>
        </p:txBody>
      </p:sp>
    </p:spTree>
    <p:extLst>
      <p:ext uri="{BB962C8B-B14F-4D97-AF65-F5344CB8AC3E}">
        <p14:creationId xmlns:p14="http://schemas.microsoft.com/office/powerpoint/2010/main" val="2345662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cstate="print"/>
          <a:srcRect/>
          <a:stretch>
            <a:fillRect/>
          </a:stretch>
        </p:blipFill>
        <p:spPr bwMode="auto">
          <a:xfrm>
            <a:off x="304800" y="2222507"/>
            <a:ext cx="8610600" cy="1897063"/>
          </a:xfrm>
          <a:prstGeom prst="rect">
            <a:avLst/>
          </a:prstGeom>
          <a:blipFill dpi="0" rotWithShape="0">
            <a:blip cstate="print"/>
            <a:srcRect/>
            <a:stretch>
              <a:fillRect/>
            </a:stretch>
          </a:blipFill>
          <a:ln w="9525">
            <a:noFill/>
            <a:miter lim="800000"/>
            <a:headEnd/>
            <a:tailEnd/>
          </a:ln>
        </p:spPr>
      </p:pic>
      <p:sp>
        <p:nvSpPr>
          <p:cNvPr id="41989" name="Text Box 6"/>
          <p:cNvSpPr txBox="1">
            <a:spLocks noChangeArrowheads="1"/>
          </p:cNvSpPr>
          <p:nvPr/>
        </p:nvSpPr>
        <p:spPr bwMode="auto">
          <a:xfrm>
            <a:off x="304804" y="4191006"/>
            <a:ext cx="1736373" cy="461665"/>
          </a:xfrm>
          <a:prstGeom prst="rect">
            <a:avLst/>
          </a:prstGeom>
          <a:noFill/>
          <a:ln w="9525">
            <a:noFill/>
            <a:miter lim="800000"/>
            <a:headEnd/>
            <a:tailEnd/>
          </a:ln>
        </p:spPr>
        <p:txBody>
          <a:bodyPr wrap="none">
            <a:spAutoFit/>
          </a:bodyPr>
          <a:lstStyle/>
          <a:p>
            <a:pPr eaLnBrk="0" hangingPunct="0"/>
            <a:r>
              <a:rPr lang="en-US" sz="1200">
                <a:solidFill>
                  <a:srgbClr val="FF0000"/>
                </a:solidFill>
                <a:latin typeface="Verdana" pitchFamily="34" charset="0"/>
              </a:rPr>
              <a:t>Focusing on this </a:t>
            </a:r>
          </a:p>
          <a:p>
            <a:pPr eaLnBrk="0" hangingPunct="0"/>
            <a:r>
              <a:rPr lang="en-US" sz="1200">
                <a:solidFill>
                  <a:srgbClr val="FF0000"/>
                </a:solidFill>
                <a:latin typeface="Verdana" pitchFamily="34" charset="0"/>
              </a:rPr>
              <a:t>will bring the others</a:t>
            </a:r>
          </a:p>
        </p:txBody>
      </p:sp>
      <p:sp>
        <p:nvSpPr>
          <p:cNvPr id="41990" name="Rectangle 8"/>
          <p:cNvSpPr>
            <a:spLocks noChangeArrowheads="1"/>
          </p:cNvSpPr>
          <p:nvPr/>
        </p:nvSpPr>
        <p:spPr bwMode="auto">
          <a:xfrm>
            <a:off x="271818" y="350966"/>
            <a:ext cx="4033668" cy="400110"/>
          </a:xfrm>
          <a:prstGeom prst="rect">
            <a:avLst/>
          </a:prstGeom>
          <a:noFill/>
          <a:ln w="9525" algn="ctr">
            <a:noFill/>
            <a:miter lim="800000"/>
            <a:headEnd/>
            <a:tailEnd/>
          </a:ln>
        </p:spPr>
        <p:txBody>
          <a:bodyPr vert="horz" wrap="none" lIns="91440" tIns="45720" rIns="91440" bIns="45720" rtlCol="0" anchor="ctr">
            <a:spAutoFit/>
          </a:bodyPr>
          <a:lstStyle/>
          <a:p>
            <a:pPr>
              <a:spcBef>
                <a:spcPct val="0"/>
              </a:spcBef>
            </a:pPr>
            <a:r>
              <a:rPr lang="en-US" sz="2000" b="1" cap="all" dirty="0">
                <a:solidFill>
                  <a:srgbClr val="003366"/>
                </a:solidFill>
                <a:latin typeface="Arial" panose="020B0604020202020204" pitchFamily="34" charset="0"/>
                <a:cs typeface="Arial" panose="020B0604020202020204" pitchFamily="34" charset="0"/>
              </a:rPr>
              <a:t>Several</a:t>
            </a:r>
            <a:r>
              <a:rPr lang="en-US" sz="2000" b="1" dirty="0">
                <a:latin typeface="Arial" panose="020B0604020202020204" pitchFamily="34" charset="0"/>
                <a:cs typeface="Arial" panose="020B0604020202020204" pitchFamily="34" charset="0"/>
              </a:rPr>
              <a:t> </a:t>
            </a:r>
            <a:r>
              <a:rPr lang="en-US" sz="2000" b="1" cap="all" dirty="0">
                <a:solidFill>
                  <a:srgbClr val="003366"/>
                </a:solidFill>
                <a:latin typeface="Arial" panose="020B0604020202020204" pitchFamily="34" charset="0"/>
                <a:cs typeface="Arial" panose="020B0604020202020204" pitchFamily="34" charset="0"/>
              </a:rPr>
              <a:t>Types of Outputs</a:t>
            </a:r>
          </a:p>
        </p:txBody>
      </p:sp>
      <p:sp>
        <p:nvSpPr>
          <p:cNvPr id="41991" name="Text Box 9"/>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30F6FB02-BE5D-410F-97D5-76FB29C12562}" type="slidenum">
              <a:rPr lang="fr-FR" sz="1200">
                <a:latin typeface="55 Helvetica Roman"/>
              </a:rPr>
              <a:pPr algn="r" eaLnBrk="0" hangingPunct="0">
                <a:spcBef>
                  <a:spcPct val="50000"/>
                </a:spcBef>
              </a:pPr>
              <a:t>46</a:t>
            </a:fld>
            <a:endParaRPr lang="fr-FR" sz="1200">
              <a:latin typeface="55 Helvetica Roman"/>
            </a:endParaRPr>
          </a:p>
        </p:txBody>
      </p:sp>
      <p:sp>
        <p:nvSpPr>
          <p:cNvPr id="41992" name="Oval 8"/>
          <p:cNvSpPr>
            <a:spLocks noChangeArrowheads="1"/>
          </p:cNvSpPr>
          <p:nvPr/>
        </p:nvSpPr>
        <p:spPr bwMode="auto">
          <a:xfrm>
            <a:off x="457200" y="2819400"/>
            <a:ext cx="1828800" cy="1219200"/>
          </a:xfrm>
          <a:prstGeom prst="ellipse">
            <a:avLst/>
          </a:prstGeom>
          <a:noFill/>
          <a:ln w="63500" algn="ctr">
            <a:solidFill>
              <a:srgbClr val="FF0000"/>
            </a:solidFill>
            <a:round/>
            <a:headEnd/>
            <a:tailEnd/>
          </a:ln>
        </p:spPr>
        <p:txBody>
          <a:bodyPr/>
          <a:lstStyle/>
          <a:p>
            <a:pPr eaLnBrk="0" hangingPunct="0"/>
            <a:endParaRPr lang="en-US"/>
          </a:p>
        </p:txBody>
      </p:sp>
      <p:sp>
        <p:nvSpPr>
          <p:cNvPr id="41993" name="TextBox 9"/>
          <p:cNvSpPr txBox="1">
            <a:spLocks noChangeArrowheads="1"/>
          </p:cNvSpPr>
          <p:nvPr/>
        </p:nvSpPr>
        <p:spPr bwMode="auto">
          <a:xfrm>
            <a:off x="76200" y="6534864"/>
            <a:ext cx="17526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PPD Handbook </a:t>
            </a:r>
          </a:p>
        </p:txBody>
      </p:sp>
    </p:spTree>
    <p:extLst>
      <p:ext uri="{BB962C8B-B14F-4D97-AF65-F5344CB8AC3E}">
        <p14:creationId xmlns:p14="http://schemas.microsoft.com/office/powerpoint/2010/main" val="603753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770361964"/>
              </p:ext>
            </p:extLst>
          </p:nvPr>
        </p:nvGraphicFramePr>
        <p:xfrm>
          <a:off x="642582" y="1219200"/>
          <a:ext cx="7696200" cy="5295587"/>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826787">
                <a:tc>
                  <a:txBody>
                    <a:bodyPr/>
                    <a:lstStyle/>
                    <a:p>
                      <a:pPr algn="ctr"/>
                      <a:r>
                        <a:rPr lang="en-US" dirty="0">
                          <a:latin typeface="Calibri" pitchFamily="34" charset="0"/>
                        </a:rPr>
                        <a:t>Working</a:t>
                      </a:r>
                      <a:r>
                        <a:rPr lang="en-US" baseline="0" dirty="0">
                          <a:latin typeface="Calibri" pitchFamily="34" charset="0"/>
                        </a:rPr>
                        <a:t> Group</a:t>
                      </a:r>
                      <a:endParaRPr lang="en-US" dirty="0">
                        <a:latin typeface="Calibri" pitchFamily="34" charset="0"/>
                      </a:endParaRPr>
                    </a:p>
                  </a:txBody>
                  <a:tcPr anchor="ctr">
                    <a:solidFill>
                      <a:srgbClr val="0066CC"/>
                    </a:solidFill>
                  </a:tcPr>
                </a:tc>
                <a:tc>
                  <a:txBody>
                    <a:bodyPr/>
                    <a:lstStyle/>
                    <a:p>
                      <a:pPr algn="ctr"/>
                      <a:r>
                        <a:rPr lang="en-US" dirty="0">
                          <a:latin typeface="Calibri" pitchFamily="34" charset="0"/>
                        </a:rPr>
                        <a:t>Total Issues</a:t>
                      </a:r>
                    </a:p>
                  </a:txBody>
                  <a:tcPr anchor="ctr">
                    <a:solidFill>
                      <a:srgbClr val="0066CC"/>
                    </a:solidFill>
                  </a:tcPr>
                </a:tc>
                <a:tc>
                  <a:txBody>
                    <a:bodyPr/>
                    <a:lstStyle/>
                    <a:p>
                      <a:pPr algn="ctr"/>
                      <a:r>
                        <a:rPr lang="en-US" dirty="0">
                          <a:latin typeface="Calibri" pitchFamily="34" charset="0"/>
                        </a:rPr>
                        <a:t>Achieved</a:t>
                      </a:r>
                    </a:p>
                  </a:txBody>
                  <a:tcPr anchor="ctr">
                    <a:solidFill>
                      <a:srgbClr val="0066CC"/>
                    </a:solidFill>
                  </a:tcPr>
                </a:tc>
                <a:tc>
                  <a:txBody>
                    <a:bodyPr/>
                    <a:lstStyle/>
                    <a:p>
                      <a:pPr algn="ctr"/>
                      <a:r>
                        <a:rPr lang="en-US" dirty="0">
                          <a:latin typeface="Calibri" pitchFamily="34" charset="0"/>
                        </a:rPr>
                        <a:t>Pending Issues</a:t>
                      </a:r>
                    </a:p>
                  </a:txBody>
                  <a:tcPr anchor="ctr">
                    <a:solidFill>
                      <a:srgbClr val="0066CC"/>
                    </a:solidFill>
                  </a:tcPr>
                </a:tc>
                <a:extLst>
                  <a:ext uri="{0D108BD9-81ED-4DB2-BD59-A6C34878D82A}">
                    <a16:rowId xmlns:a16="http://schemas.microsoft.com/office/drawing/2014/main" val="10000"/>
                  </a:ext>
                </a:extLst>
              </a:tr>
              <a:tr h="330715">
                <a:tc rowSpan="2">
                  <a:txBody>
                    <a:bodyPr/>
                    <a:lstStyle/>
                    <a:p>
                      <a:pPr algn="l"/>
                      <a:r>
                        <a:rPr lang="en-US" b="1" dirty="0">
                          <a:latin typeface="Calibri" pitchFamily="34" charset="0"/>
                        </a:rPr>
                        <a:t>Export Promotion and Trade Facilitation</a:t>
                      </a:r>
                    </a:p>
                  </a:txBody>
                  <a:tcPr anchor="ctr"/>
                </a:tc>
                <a:tc>
                  <a:txBody>
                    <a:bodyPr/>
                    <a:lstStyle/>
                    <a:p>
                      <a:pPr algn="ctr"/>
                      <a:r>
                        <a:rPr lang="en-US" dirty="0">
                          <a:latin typeface="Calibri" pitchFamily="34" charset="0"/>
                        </a:rPr>
                        <a:t>10</a:t>
                      </a:r>
                    </a:p>
                  </a:txBody>
                  <a:tcPr/>
                </a:tc>
                <a:tc>
                  <a:txBody>
                    <a:bodyPr/>
                    <a:lstStyle/>
                    <a:p>
                      <a:pPr algn="ctr"/>
                      <a:r>
                        <a:rPr lang="en-US" dirty="0">
                          <a:latin typeface="Calibri" pitchFamily="34" charset="0"/>
                        </a:rPr>
                        <a:t>4</a:t>
                      </a:r>
                    </a:p>
                  </a:txBody>
                  <a:tcPr/>
                </a:tc>
                <a:tc>
                  <a:txBody>
                    <a:bodyPr/>
                    <a:lstStyle/>
                    <a:p>
                      <a:pPr algn="ctr"/>
                      <a:r>
                        <a:rPr lang="en-US" dirty="0">
                          <a:latin typeface="Calibri" pitchFamily="34" charset="0"/>
                        </a:rPr>
                        <a:t>6</a:t>
                      </a:r>
                    </a:p>
                  </a:txBody>
                  <a:tcPr/>
                </a:tc>
                <a:extLst>
                  <a:ext uri="{0D108BD9-81ED-4DB2-BD59-A6C34878D82A}">
                    <a16:rowId xmlns:a16="http://schemas.microsoft.com/office/drawing/2014/main" val="10001"/>
                  </a:ext>
                </a:extLst>
              </a:tr>
              <a:tr h="330715">
                <a:tc vMerge="1">
                  <a:txBody>
                    <a:bodyPr/>
                    <a:lstStyle/>
                    <a:p>
                      <a:endParaRPr lang="en-US" dirty="0"/>
                    </a:p>
                  </a:txBody>
                  <a:tcPr/>
                </a:tc>
                <a:tc>
                  <a:txBody>
                    <a:bodyPr/>
                    <a:lstStyle/>
                    <a:p>
                      <a:pPr algn="ctr"/>
                      <a:r>
                        <a:rPr lang="en-US" dirty="0">
                          <a:latin typeface="Calibri" pitchFamily="34" charset="0"/>
                        </a:rPr>
                        <a:t>100%</a:t>
                      </a:r>
                    </a:p>
                  </a:txBody>
                  <a:tcPr/>
                </a:tc>
                <a:tc>
                  <a:txBody>
                    <a:bodyPr/>
                    <a:lstStyle/>
                    <a:p>
                      <a:pPr algn="ctr"/>
                      <a:r>
                        <a:rPr lang="en-US" dirty="0">
                          <a:latin typeface="Calibri" pitchFamily="34" charset="0"/>
                        </a:rPr>
                        <a:t>40%</a:t>
                      </a:r>
                    </a:p>
                  </a:txBody>
                  <a:tcPr/>
                </a:tc>
                <a:tc>
                  <a:txBody>
                    <a:bodyPr/>
                    <a:lstStyle/>
                    <a:p>
                      <a:pPr algn="ctr"/>
                      <a:r>
                        <a:rPr lang="en-US" dirty="0">
                          <a:latin typeface="Calibri" pitchFamily="34" charset="0"/>
                        </a:rPr>
                        <a:t>60%</a:t>
                      </a:r>
                    </a:p>
                  </a:txBody>
                  <a:tcPr/>
                </a:tc>
                <a:extLst>
                  <a:ext uri="{0D108BD9-81ED-4DB2-BD59-A6C34878D82A}">
                    <a16:rowId xmlns:a16="http://schemas.microsoft.com/office/drawing/2014/main" val="10002"/>
                  </a:ext>
                </a:extLst>
              </a:tr>
              <a:tr h="287600">
                <a:tc rowSpan="2">
                  <a:txBody>
                    <a:bodyPr/>
                    <a:lstStyle/>
                    <a:p>
                      <a:pPr algn="l"/>
                      <a:r>
                        <a:rPr lang="en-US" b="1" dirty="0">
                          <a:latin typeface="Calibri" pitchFamily="34" charset="0"/>
                        </a:rPr>
                        <a:t>Infrastructure</a:t>
                      </a:r>
                    </a:p>
                  </a:txBody>
                  <a:tcPr anchor="ctr"/>
                </a:tc>
                <a:tc>
                  <a:txBody>
                    <a:bodyPr/>
                    <a:lstStyle/>
                    <a:p>
                      <a:pPr algn="ctr" rtl="0" fontAlgn="t"/>
                      <a:r>
                        <a:rPr lang="en-US" sz="1800" b="0" i="0" u="none" strike="noStrike" dirty="0">
                          <a:solidFill>
                            <a:schemeClr val="tx1"/>
                          </a:solidFill>
                          <a:latin typeface="Calibri" pitchFamily="34" charset="0"/>
                        </a:rPr>
                        <a:t>8</a:t>
                      </a:r>
                    </a:p>
                  </a:txBody>
                  <a:tcPr marL="9525" marR="9525" marT="9525" marB="0"/>
                </a:tc>
                <a:tc>
                  <a:txBody>
                    <a:bodyPr/>
                    <a:lstStyle/>
                    <a:p>
                      <a:pPr algn="ctr" rtl="0" fontAlgn="t"/>
                      <a:r>
                        <a:rPr lang="en-US" sz="1800" b="0" i="0" u="none" strike="noStrike" dirty="0">
                          <a:solidFill>
                            <a:schemeClr val="tx1"/>
                          </a:solidFill>
                          <a:latin typeface="Calibri" pitchFamily="34" charset="0"/>
                        </a:rPr>
                        <a:t>1</a:t>
                      </a:r>
                    </a:p>
                  </a:txBody>
                  <a:tcPr marL="9525" marR="9525" marT="9525" marB="0"/>
                </a:tc>
                <a:tc>
                  <a:txBody>
                    <a:bodyPr/>
                    <a:lstStyle/>
                    <a:p>
                      <a:pPr algn="ctr" rtl="0" fontAlgn="t"/>
                      <a:r>
                        <a:rPr lang="en-US" sz="1800" b="0" i="0" u="none" strike="noStrike" dirty="0">
                          <a:solidFill>
                            <a:schemeClr val="tx1"/>
                          </a:solidFill>
                          <a:latin typeface="Calibri" pitchFamily="34" charset="0"/>
                        </a:rPr>
                        <a:t>7</a:t>
                      </a:r>
                    </a:p>
                  </a:txBody>
                  <a:tcPr marL="9525" marR="9525" marT="9525" marB="0"/>
                </a:tc>
                <a:extLst>
                  <a:ext uri="{0D108BD9-81ED-4DB2-BD59-A6C34878D82A}">
                    <a16:rowId xmlns:a16="http://schemas.microsoft.com/office/drawing/2014/main" val="10003"/>
                  </a:ext>
                </a:extLst>
              </a:tr>
              <a:tr h="287600">
                <a:tc vMerge="1">
                  <a:txBody>
                    <a:bodyPr/>
                    <a:lstStyle/>
                    <a:p>
                      <a:endParaRPr lang="en-US" dirty="0"/>
                    </a:p>
                  </a:txBody>
                  <a:tcPr/>
                </a:tc>
                <a:tc>
                  <a:txBody>
                    <a:bodyPr/>
                    <a:lstStyle/>
                    <a:p>
                      <a:pPr algn="ctr" fontAlgn="t"/>
                      <a:r>
                        <a:rPr lang="en-US" sz="1800" b="0" i="0" u="none" strike="noStrike">
                          <a:solidFill>
                            <a:srgbClr val="000000"/>
                          </a:solidFill>
                          <a:latin typeface="Calibri" pitchFamily="34" charset="0"/>
                        </a:rPr>
                        <a:t>100%</a:t>
                      </a:r>
                    </a:p>
                  </a:txBody>
                  <a:tcPr marL="9525" marR="9525" marT="9525" marB="0"/>
                </a:tc>
                <a:tc>
                  <a:txBody>
                    <a:bodyPr/>
                    <a:lstStyle/>
                    <a:p>
                      <a:pPr algn="ctr" fontAlgn="t"/>
                      <a:r>
                        <a:rPr lang="en-US" sz="1800" b="0" i="0" u="none" strike="noStrike" dirty="0">
                          <a:solidFill>
                            <a:srgbClr val="000000"/>
                          </a:solidFill>
                          <a:latin typeface="Calibri" pitchFamily="34" charset="0"/>
                        </a:rPr>
                        <a:t>13%</a:t>
                      </a:r>
                    </a:p>
                  </a:txBody>
                  <a:tcPr marL="9525" marR="9525" marT="9525" marB="0"/>
                </a:tc>
                <a:tc>
                  <a:txBody>
                    <a:bodyPr/>
                    <a:lstStyle/>
                    <a:p>
                      <a:pPr algn="ctr" fontAlgn="t"/>
                      <a:r>
                        <a:rPr lang="en-US" sz="1800" b="0" i="0" u="none" strike="noStrike">
                          <a:solidFill>
                            <a:srgbClr val="000000"/>
                          </a:solidFill>
                          <a:latin typeface="Calibri" pitchFamily="34" charset="0"/>
                        </a:rPr>
                        <a:t>88%</a:t>
                      </a:r>
                    </a:p>
                  </a:txBody>
                  <a:tcPr marL="9525" marR="9525" marT="9525" marB="0"/>
                </a:tc>
                <a:extLst>
                  <a:ext uri="{0D108BD9-81ED-4DB2-BD59-A6C34878D82A}">
                    <a16:rowId xmlns:a16="http://schemas.microsoft.com/office/drawing/2014/main" val="10004"/>
                  </a:ext>
                </a:extLst>
              </a:tr>
              <a:tr h="287600">
                <a:tc rowSpan="2">
                  <a:txBody>
                    <a:bodyPr/>
                    <a:lstStyle/>
                    <a:p>
                      <a:pPr algn="l"/>
                      <a:r>
                        <a:rPr lang="en-US" b="1" dirty="0">
                          <a:latin typeface="Calibri" pitchFamily="34" charset="0"/>
                        </a:rPr>
                        <a:t>Financial</a:t>
                      </a:r>
                      <a:r>
                        <a:rPr lang="en-US" b="1" baseline="0" dirty="0">
                          <a:latin typeface="Calibri" pitchFamily="34" charset="0"/>
                        </a:rPr>
                        <a:t> Monetary and Insurance Affairs</a:t>
                      </a:r>
                      <a:endParaRPr lang="en-US" b="1" dirty="0">
                        <a:latin typeface="Calibri" pitchFamily="34" charset="0"/>
                      </a:endParaRPr>
                    </a:p>
                  </a:txBody>
                  <a:tcPr anchor="ctr"/>
                </a:tc>
                <a:tc>
                  <a:txBody>
                    <a:bodyPr/>
                    <a:lstStyle/>
                    <a:p>
                      <a:pPr algn="ctr" rtl="0" fontAlgn="t"/>
                      <a:r>
                        <a:rPr lang="en-US" sz="1800" b="0" i="0" u="none" strike="noStrike" dirty="0">
                          <a:solidFill>
                            <a:srgbClr val="000000"/>
                          </a:solidFill>
                          <a:latin typeface="Calibri" pitchFamily="34" charset="0"/>
                        </a:rPr>
                        <a:t>14</a:t>
                      </a:r>
                    </a:p>
                  </a:txBody>
                  <a:tcPr marL="9525" marR="9525" marT="9525" marB="0"/>
                </a:tc>
                <a:tc>
                  <a:txBody>
                    <a:bodyPr/>
                    <a:lstStyle/>
                    <a:p>
                      <a:pPr algn="ctr" rtl="0" fontAlgn="t"/>
                      <a:r>
                        <a:rPr lang="en-US" sz="1800" b="0" i="0" u="none" strike="noStrike" dirty="0">
                          <a:solidFill>
                            <a:srgbClr val="000000"/>
                          </a:solidFill>
                          <a:latin typeface="Calibri" pitchFamily="34" charset="0"/>
                        </a:rPr>
                        <a:t>4</a:t>
                      </a:r>
                    </a:p>
                  </a:txBody>
                  <a:tcPr marL="9525" marR="9525" marT="9525" marB="0"/>
                </a:tc>
                <a:tc>
                  <a:txBody>
                    <a:bodyPr/>
                    <a:lstStyle/>
                    <a:p>
                      <a:pPr algn="ctr" rtl="0" fontAlgn="t"/>
                      <a:r>
                        <a:rPr lang="en-US" sz="1800" b="0" i="0" u="none" strike="noStrike">
                          <a:solidFill>
                            <a:srgbClr val="000000"/>
                          </a:solidFill>
                          <a:latin typeface="Calibri" pitchFamily="34" charset="0"/>
                        </a:rPr>
                        <a:t>10</a:t>
                      </a:r>
                    </a:p>
                  </a:txBody>
                  <a:tcPr marL="9525" marR="9525" marT="9525" marB="0"/>
                </a:tc>
                <a:extLst>
                  <a:ext uri="{0D108BD9-81ED-4DB2-BD59-A6C34878D82A}">
                    <a16:rowId xmlns:a16="http://schemas.microsoft.com/office/drawing/2014/main" val="10005"/>
                  </a:ext>
                </a:extLst>
              </a:tr>
              <a:tr h="287600">
                <a:tc vMerge="1">
                  <a:txBody>
                    <a:bodyPr/>
                    <a:lstStyle/>
                    <a:p>
                      <a:endParaRPr lang="en-US" dirty="0"/>
                    </a:p>
                  </a:txBody>
                  <a:tcPr/>
                </a:tc>
                <a:tc>
                  <a:txBody>
                    <a:bodyPr/>
                    <a:lstStyle/>
                    <a:p>
                      <a:pPr algn="ctr" fontAlgn="t"/>
                      <a:r>
                        <a:rPr lang="en-US" sz="1800" b="0" i="0" u="none" strike="noStrike" dirty="0">
                          <a:solidFill>
                            <a:srgbClr val="000000"/>
                          </a:solidFill>
                          <a:latin typeface="Calibri" pitchFamily="34" charset="0"/>
                        </a:rPr>
                        <a:t>100%</a:t>
                      </a:r>
                    </a:p>
                  </a:txBody>
                  <a:tcPr marL="9525" marR="9525" marT="9525" marB="0"/>
                </a:tc>
                <a:tc>
                  <a:txBody>
                    <a:bodyPr/>
                    <a:lstStyle/>
                    <a:p>
                      <a:pPr algn="ctr" fontAlgn="t"/>
                      <a:r>
                        <a:rPr lang="en-US" sz="1800" b="0" i="0" u="none" strike="noStrike" dirty="0">
                          <a:solidFill>
                            <a:srgbClr val="000000"/>
                          </a:solidFill>
                          <a:latin typeface="Calibri" pitchFamily="34" charset="0"/>
                        </a:rPr>
                        <a:t>29%</a:t>
                      </a:r>
                    </a:p>
                  </a:txBody>
                  <a:tcPr marL="9525" marR="9525" marT="9525" marB="0"/>
                </a:tc>
                <a:tc>
                  <a:txBody>
                    <a:bodyPr/>
                    <a:lstStyle/>
                    <a:p>
                      <a:pPr algn="ctr" fontAlgn="t"/>
                      <a:r>
                        <a:rPr lang="en-US" sz="1800" b="0" i="0" u="none" strike="noStrike">
                          <a:solidFill>
                            <a:srgbClr val="000000"/>
                          </a:solidFill>
                          <a:latin typeface="Calibri" pitchFamily="34" charset="0"/>
                        </a:rPr>
                        <a:t>71%</a:t>
                      </a:r>
                    </a:p>
                  </a:txBody>
                  <a:tcPr marL="9525" marR="9525" marT="9525" marB="0"/>
                </a:tc>
                <a:extLst>
                  <a:ext uri="{0D108BD9-81ED-4DB2-BD59-A6C34878D82A}">
                    <a16:rowId xmlns:a16="http://schemas.microsoft.com/office/drawing/2014/main" val="10006"/>
                  </a:ext>
                </a:extLst>
              </a:tr>
              <a:tr h="287600">
                <a:tc rowSpan="2">
                  <a:txBody>
                    <a:bodyPr/>
                    <a:lstStyle/>
                    <a:p>
                      <a:pPr algn="l"/>
                      <a:r>
                        <a:rPr lang="en-US" b="1" dirty="0">
                          <a:latin typeface="Calibri" pitchFamily="34" charset="0"/>
                        </a:rPr>
                        <a:t>Business Environment,</a:t>
                      </a:r>
                      <a:r>
                        <a:rPr lang="en-US" b="1" baseline="0" dirty="0">
                          <a:latin typeface="Calibri" pitchFamily="34" charset="0"/>
                        </a:rPr>
                        <a:t> Labor Relation and Industrial Security</a:t>
                      </a:r>
                      <a:endParaRPr lang="en-US" b="1" dirty="0">
                        <a:latin typeface="Calibri" pitchFamily="34" charset="0"/>
                      </a:endParaRPr>
                    </a:p>
                  </a:txBody>
                  <a:tcPr anchor="ctr"/>
                </a:tc>
                <a:tc>
                  <a:txBody>
                    <a:bodyPr/>
                    <a:lstStyle/>
                    <a:p>
                      <a:pPr algn="ctr" rtl="0" fontAlgn="t"/>
                      <a:r>
                        <a:rPr lang="en-US" sz="1800" b="0" i="0" u="none" strike="noStrike" dirty="0">
                          <a:solidFill>
                            <a:srgbClr val="000000"/>
                          </a:solidFill>
                          <a:latin typeface="Calibri" pitchFamily="34" charset="0"/>
                        </a:rPr>
                        <a:t>12</a:t>
                      </a:r>
                    </a:p>
                  </a:txBody>
                  <a:tcPr marL="9525" marR="9525" marT="9525" marB="0"/>
                </a:tc>
                <a:tc>
                  <a:txBody>
                    <a:bodyPr/>
                    <a:lstStyle/>
                    <a:p>
                      <a:pPr algn="ctr" rtl="0" fontAlgn="t"/>
                      <a:r>
                        <a:rPr lang="en-US" sz="1800" b="0" i="0" u="none" strike="noStrike">
                          <a:solidFill>
                            <a:srgbClr val="000000"/>
                          </a:solidFill>
                          <a:latin typeface="Calibri" pitchFamily="34" charset="0"/>
                        </a:rPr>
                        <a:t>3</a:t>
                      </a:r>
                    </a:p>
                  </a:txBody>
                  <a:tcPr marL="9525" marR="9525" marT="9525" marB="0"/>
                </a:tc>
                <a:tc>
                  <a:txBody>
                    <a:bodyPr/>
                    <a:lstStyle/>
                    <a:p>
                      <a:pPr algn="ctr" rtl="0" fontAlgn="t"/>
                      <a:r>
                        <a:rPr lang="en-US" sz="1800" b="0" i="0" u="none" strike="noStrike" dirty="0">
                          <a:solidFill>
                            <a:srgbClr val="000000"/>
                          </a:solidFill>
                          <a:latin typeface="Calibri" pitchFamily="34" charset="0"/>
                        </a:rPr>
                        <a:t>9</a:t>
                      </a:r>
                    </a:p>
                  </a:txBody>
                  <a:tcPr marL="9525" marR="9525" marT="9525" marB="0"/>
                </a:tc>
                <a:extLst>
                  <a:ext uri="{0D108BD9-81ED-4DB2-BD59-A6C34878D82A}">
                    <a16:rowId xmlns:a16="http://schemas.microsoft.com/office/drawing/2014/main" val="10007"/>
                  </a:ext>
                </a:extLst>
              </a:tr>
              <a:tr h="291150">
                <a:tc vMerge="1">
                  <a:txBody>
                    <a:bodyPr/>
                    <a:lstStyle/>
                    <a:p>
                      <a:endParaRPr lang="en-US" dirty="0"/>
                    </a:p>
                  </a:txBody>
                  <a:tcPr/>
                </a:tc>
                <a:tc>
                  <a:txBody>
                    <a:bodyPr/>
                    <a:lstStyle/>
                    <a:p>
                      <a:pPr algn="ctr" fontAlgn="t"/>
                      <a:r>
                        <a:rPr lang="en-US" sz="1800" b="0" i="0" u="none" strike="noStrike" dirty="0">
                          <a:solidFill>
                            <a:srgbClr val="000000"/>
                          </a:solidFill>
                          <a:latin typeface="Calibri" pitchFamily="34" charset="0"/>
                        </a:rPr>
                        <a:t>100%</a:t>
                      </a:r>
                    </a:p>
                  </a:txBody>
                  <a:tcPr marL="9525" marR="9525" marT="9525" marB="0"/>
                </a:tc>
                <a:tc>
                  <a:txBody>
                    <a:bodyPr/>
                    <a:lstStyle/>
                    <a:p>
                      <a:pPr algn="ctr" fontAlgn="t"/>
                      <a:r>
                        <a:rPr lang="en-US" sz="1800" b="0" i="0" u="none" strike="noStrike" dirty="0">
                          <a:solidFill>
                            <a:srgbClr val="000000"/>
                          </a:solidFill>
                          <a:latin typeface="Calibri" pitchFamily="34" charset="0"/>
                        </a:rPr>
                        <a:t>25%</a:t>
                      </a:r>
                    </a:p>
                  </a:txBody>
                  <a:tcPr marL="9525" marR="9525" marT="9525" marB="0"/>
                </a:tc>
                <a:tc>
                  <a:txBody>
                    <a:bodyPr/>
                    <a:lstStyle/>
                    <a:p>
                      <a:pPr algn="ctr" fontAlgn="t"/>
                      <a:r>
                        <a:rPr lang="en-US" sz="1800" b="0" i="0" u="none" strike="noStrike" dirty="0">
                          <a:solidFill>
                            <a:srgbClr val="000000"/>
                          </a:solidFill>
                          <a:latin typeface="Calibri" pitchFamily="34" charset="0"/>
                        </a:rPr>
                        <a:t>75%</a:t>
                      </a:r>
                    </a:p>
                  </a:txBody>
                  <a:tcPr marL="9525" marR="9525" marT="9525" marB="0"/>
                </a:tc>
                <a:extLst>
                  <a:ext uri="{0D108BD9-81ED-4DB2-BD59-A6C34878D82A}">
                    <a16:rowId xmlns:a16="http://schemas.microsoft.com/office/drawing/2014/main" val="10008"/>
                  </a:ext>
                </a:extLst>
              </a:tr>
              <a:tr h="287600">
                <a:tc rowSpan="2">
                  <a:txBody>
                    <a:bodyPr/>
                    <a:lstStyle/>
                    <a:p>
                      <a:pPr algn="l"/>
                      <a:r>
                        <a:rPr lang="en-US" b="1" dirty="0">
                          <a:latin typeface="Calibri" pitchFamily="34" charset="0"/>
                        </a:rPr>
                        <a:t>Industrial</a:t>
                      </a:r>
                      <a:r>
                        <a:rPr lang="en-US" b="1" baseline="0" dirty="0">
                          <a:latin typeface="Calibri" pitchFamily="34" charset="0"/>
                        </a:rPr>
                        <a:t> Promotion</a:t>
                      </a:r>
                      <a:endParaRPr lang="en-US" b="1" dirty="0">
                        <a:latin typeface="Calibri" pitchFamily="34" charset="0"/>
                      </a:endParaRPr>
                    </a:p>
                  </a:txBody>
                  <a:tcPr anchor="ctr"/>
                </a:tc>
                <a:tc>
                  <a:txBody>
                    <a:bodyPr/>
                    <a:lstStyle/>
                    <a:p>
                      <a:pPr algn="ctr" rtl="0" fontAlgn="t"/>
                      <a:r>
                        <a:rPr lang="en-US" sz="1800" b="0" i="0" u="none" strike="noStrike" dirty="0">
                          <a:solidFill>
                            <a:srgbClr val="000000"/>
                          </a:solidFill>
                          <a:latin typeface="Calibri" pitchFamily="34" charset="0"/>
                        </a:rPr>
                        <a:t>18</a:t>
                      </a:r>
                    </a:p>
                  </a:txBody>
                  <a:tcPr marL="9525" marR="9525" marT="9525" marB="0"/>
                </a:tc>
                <a:tc>
                  <a:txBody>
                    <a:bodyPr/>
                    <a:lstStyle/>
                    <a:p>
                      <a:pPr algn="ctr" rtl="0" fontAlgn="t"/>
                      <a:r>
                        <a:rPr lang="en-US" sz="1800" b="0" i="0" u="none" strike="noStrike" dirty="0">
                          <a:solidFill>
                            <a:srgbClr val="000000"/>
                          </a:solidFill>
                          <a:latin typeface="Calibri" pitchFamily="34" charset="0"/>
                        </a:rPr>
                        <a:t>6</a:t>
                      </a:r>
                    </a:p>
                  </a:txBody>
                  <a:tcPr marL="9525" marR="9525" marT="9525" marB="0"/>
                </a:tc>
                <a:tc>
                  <a:txBody>
                    <a:bodyPr/>
                    <a:lstStyle/>
                    <a:p>
                      <a:pPr algn="ctr" rtl="0" fontAlgn="t"/>
                      <a:r>
                        <a:rPr lang="en-US" sz="1800" b="0" i="0" u="none" strike="noStrike" dirty="0">
                          <a:solidFill>
                            <a:srgbClr val="000000"/>
                          </a:solidFill>
                          <a:latin typeface="Calibri" pitchFamily="34" charset="0"/>
                        </a:rPr>
                        <a:t>12</a:t>
                      </a:r>
                    </a:p>
                  </a:txBody>
                  <a:tcPr marL="9525" marR="9525" marT="9525" marB="0"/>
                </a:tc>
                <a:extLst>
                  <a:ext uri="{0D108BD9-81ED-4DB2-BD59-A6C34878D82A}">
                    <a16:rowId xmlns:a16="http://schemas.microsoft.com/office/drawing/2014/main" val="10009"/>
                  </a:ext>
                </a:extLst>
              </a:tr>
              <a:tr h="287600">
                <a:tc vMerge="1">
                  <a:txBody>
                    <a:bodyPr/>
                    <a:lstStyle/>
                    <a:p>
                      <a:endParaRPr lang="en-US" dirty="0"/>
                    </a:p>
                  </a:txBody>
                  <a:tcPr/>
                </a:tc>
                <a:tc>
                  <a:txBody>
                    <a:bodyPr/>
                    <a:lstStyle/>
                    <a:p>
                      <a:pPr algn="ctr" fontAlgn="t"/>
                      <a:r>
                        <a:rPr lang="en-US" sz="1800" b="0" i="0" u="none" strike="noStrike">
                          <a:solidFill>
                            <a:srgbClr val="000000"/>
                          </a:solidFill>
                          <a:latin typeface="Calibri" pitchFamily="34" charset="0"/>
                        </a:rPr>
                        <a:t>100%</a:t>
                      </a:r>
                    </a:p>
                  </a:txBody>
                  <a:tcPr marL="9525" marR="9525" marT="9525" marB="0"/>
                </a:tc>
                <a:tc>
                  <a:txBody>
                    <a:bodyPr/>
                    <a:lstStyle/>
                    <a:p>
                      <a:pPr algn="ctr" fontAlgn="t"/>
                      <a:r>
                        <a:rPr lang="en-US" sz="1800" b="0" i="0" u="none" strike="noStrike" dirty="0">
                          <a:solidFill>
                            <a:srgbClr val="000000"/>
                          </a:solidFill>
                          <a:latin typeface="Calibri" pitchFamily="34" charset="0"/>
                        </a:rPr>
                        <a:t>33%</a:t>
                      </a:r>
                    </a:p>
                  </a:txBody>
                  <a:tcPr marL="9525" marR="9525" marT="9525" marB="0"/>
                </a:tc>
                <a:tc>
                  <a:txBody>
                    <a:bodyPr/>
                    <a:lstStyle/>
                    <a:p>
                      <a:pPr algn="ctr" fontAlgn="t"/>
                      <a:r>
                        <a:rPr lang="en-US" sz="1800" b="0" i="0" u="none" strike="noStrike" dirty="0">
                          <a:solidFill>
                            <a:srgbClr val="000000"/>
                          </a:solidFill>
                          <a:latin typeface="Calibri" pitchFamily="34" charset="0"/>
                        </a:rPr>
                        <a:t>67%</a:t>
                      </a:r>
                    </a:p>
                  </a:txBody>
                  <a:tcPr marL="9525" marR="9525" marT="9525" marB="0"/>
                </a:tc>
                <a:extLst>
                  <a:ext uri="{0D108BD9-81ED-4DB2-BD59-A6C34878D82A}">
                    <a16:rowId xmlns:a16="http://schemas.microsoft.com/office/drawing/2014/main" val="10010"/>
                  </a:ext>
                </a:extLst>
              </a:tr>
              <a:tr h="287600">
                <a:tc rowSpan="2">
                  <a:txBody>
                    <a:bodyPr/>
                    <a:lstStyle/>
                    <a:p>
                      <a:pPr algn="l"/>
                      <a:r>
                        <a:rPr lang="en-US" b="1" dirty="0">
                          <a:latin typeface="Calibri" pitchFamily="34" charset="0"/>
                        </a:rPr>
                        <a:t>Women Entrepreneurs</a:t>
                      </a:r>
                    </a:p>
                  </a:txBody>
                  <a:tcPr anchor="ctr"/>
                </a:tc>
                <a:tc>
                  <a:txBody>
                    <a:bodyPr/>
                    <a:lstStyle/>
                    <a:p>
                      <a:pPr algn="ctr" rtl="0" fontAlgn="t"/>
                      <a:r>
                        <a:rPr lang="en-US" sz="1800" b="0" i="0" u="none" strike="noStrike">
                          <a:solidFill>
                            <a:srgbClr val="000000"/>
                          </a:solidFill>
                          <a:latin typeface="Calibri" pitchFamily="34" charset="0"/>
                        </a:rPr>
                        <a:t>12</a:t>
                      </a:r>
                    </a:p>
                  </a:txBody>
                  <a:tcPr marL="9525" marR="9525" marT="9525" marB="0"/>
                </a:tc>
                <a:tc>
                  <a:txBody>
                    <a:bodyPr/>
                    <a:lstStyle/>
                    <a:p>
                      <a:pPr algn="ctr" rtl="0" fontAlgn="t"/>
                      <a:r>
                        <a:rPr lang="en-US" sz="1800" b="0" i="0" u="none" strike="noStrike" dirty="0">
                          <a:solidFill>
                            <a:srgbClr val="000000"/>
                          </a:solidFill>
                          <a:latin typeface="Calibri" pitchFamily="34" charset="0"/>
                        </a:rPr>
                        <a:t>2</a:t>
                      </a:r>
                    </a:p>
                  </a:txBody>
                  <a:tcPr marL="9525" marR="9525" marT="9525" marB="0"/>
                </a:tc>
                <a:tc>
                  <a:txBody>
                    <a:bodyPr/>
                    <a:lstStyle/>
                    <a:p>
                      <a:pPr algn="ctr" rtl="0" fontAlgn="t"/>
                      <a:r>
                        <a:rPr lang="en-US" sz="1800" b="0" i="0" u="none" strike="noStrike" dirty="0">
                          <a:solidFill>
                            <a:srgbClr val="000000"/>
                          </a:solidFill>
                          <a:latin typeface="Calibri" pitchFamily="34" charset="0"/>
                        </a:rPr>
                        <a:t>10</a:t>
                      </a:r>
                    </a:p>
                  </a:txBody>
                  <a:tcPr marL="9525" marR="9525" marT="9525" marB="0"/>
                </a:tc>
                <a:extLst>
                  <a:ext uri="{0D108BD9-81ED-4DB2-BD59-A6C34878D82A}">
                    <a16:rowId xmlns:a16="http://schemas.microsoft.com/office/drawing/2014/main" val="10011"/>
                  </a:ext>
                </a:extLst>
              </a:tr>
              <a:tr h="287600">
                <a:tc vMerge="1">
                  <a:txBody>
                    <a:bodyPr/>
                    <a:lstStyle/>
                    <a:p>
                      <a:endParaRPr lang="en-US" dirty="0"/>
                    </a:p>
                  </a:txBody>
                  <a:tcPr/>
                </a:tc>
                <a:tc>
                  <a:txBody>
                    <a:bodyPr/>
                    <a:lstStyle/>
                    <a:p>
                      <a:pPr algn="ctr" fontAlgn="t"/>
                      <a:r>
                        <a:rPr lang="en-US" sz="1800" b="0" i="0" u="none" strike="noStrike">
                          <a:solidFill>
                            <a:srgbClr val="000000"/>
                          </a:solidFill>
                          <a:latin typeface="Calibri" pitchFamily="34" charset="0"/>
                        </a:rPr>
                        <a:t>100%</a:t>
                      </a:r>
                    </a:p>
                  </a:txBody>
                  <a:tcPr marL="9525" marR="9525" marT="9525" marB="0"/>
                </a:tc>
                <a:tc>
                  <a:txBody>
                    <a:bodyPr/>
                    <a:lstStyle/>
                    <a:p>
                      <a:pPr algn="ctr" fontAlgn="t"/>
                      <a:r>
                        <a:rPr lang="en-US" sz="1800" b="0" i="0" u="none" strike="noStrike" dirty="0">
                          <a:solidFill>
                            <a:srgbClr val="000000"/>
                          </a:solidFill>
                          <a:latin typeface="Calibri" pitchFamily="34" charset="0"/>
                        </a:rPr>
                        <a:t>17%</a:t>
                      </a:r>
                    </a:p>
                  </a:txBody>
                  <a:tcPr marL="9525" marR="9525" marT="9525" marB="0"/>
                </a:tc>
                <a:tc>
                  <a:txBody>
                    <a:bodyPr/>
                    <a:lstStyle/>
                    <a:p>
                      <a:pPr algn="ctr" fontAlgn="t"/>
                      <a:r>
                        <a:rPr lang="en-US" sz="1800" b="0" i="0" u="none" strike="noStrike" dirty="0">
                          <a:solidFill>
                            <a:srgbClr val="000000"/>
                          </a:solidFill>
                          <a:latin typeface="Calibri" pitchFamily="34" charset="0"/>
                        </a:rPr>
                        <a:t>83%</a:t>
                      </a:r>
                    </a:p>
                  </a:txBody>
                  <a:tcPr marL="9525" marR="9525" marT="9525" marB="0"/>
                </a:tc>
                <a:extLst>
                  <a:ext uri="{0D108BD9-81ED-4DB2-BD59-A6C34878D82A}">
                    <a16:rowId xmlns:a16="http://schemas.microsoft.com/office/drawing/2014/main" val="10012"/>
                  </a:ext>
                </a:extLst>
              </a:tr>
              <a:tr h="330715">
                <a:tc rowSpan="2">
                  <a:txBody>
                    <a:bodyPr/>
                    <a:lstStyle/>
                    <a:p>
                      <a:pPr algn="l"/>
                      <a:r>
                        <a:rPr lang="en-US" b="1" dirty="0">
                          <a:latin typeface="Calibri" pitchFamily="34" charset="0"/>
                        </a:rPr>
                        <a:t>Tourism</a:t>
                      </a:r>
                    </a:p>
                  </a:txBody>
                  <a:tcPr anchor="ctr"/>
                </a:tc>
                <a:tc>
                  <a:txBody>
                    <a:bodyPr/>
                    <a:lstStyle/>
                    <a:p>
                      <a:pPr algn="ctr"/>
                      <a:r>
                        <a:rPr lang="en-US" dirty="0">
                          <a:latin typeface="Calibri" pitchFamily="34" charset="0"/>
                        </a:rPr>
                        <a:t>?</a:t>
                      </a:r>
                    </a:p>
                  </a:txBody>
                  <a:tcPr/>
                </a:tc>
                <a:tc>
                  <a:txBody>
                    <a:bodyPr/>
                    <a:lstStyle/>
                    <a:p>
                      <a:pPr algn="ctr"/>
                      <a:r>
                        <a:rPr lang="en-US" dirty="0">
                          <a:latin typeface="Calibri" pitchFamily="34" charset="0"/>
                        </a:rPr>
                        <a:t>?</a:t>
                      </a:r>
                    </a:p>
                  </a:txBody>
                  <a:tcPr/>
                </a:tc>
                <a:tc>
                  <a:txBody>
                    <a:bodyPr/>
                    <a:lstStyle/>
                    <a:p>
                      <a:pPr algn="ctr"/>
                      <a:r>
                        <a:rPr lang="en-US" dirty="0">
                          <a:latin typeface="Calibri" pitchFamily="34" charset="0"/>
                        </a:rPr>
                        <a:t>?</a:t>
                      </a:r>
                    </a:p>
                  </a:txBody>
                  <a:tcPr/>
                </a:tc>
                <a:extLst>
                  <a:ext uri="{0D108BD9-81ED-4DB2-BD59-A6C34878D82A}">
                    <a16:rowId xmlns:a16="http://schemas.microsoft.com/office/drawing/2014/main" val="10013"/>
                  </a:ext>
                </a:extLst>
              </a:tr>
              <a:tr h="330715">
                <a:tc vMerge="1">
                  <a:txBody>
                    <a:bodyPr/>
                    <a:lstStyle/>
                    <a:p>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4"/>
                  </a:ext>
                </a:extLst>
              </a:tr>
            </a:tbl>
          </a:graphicData>
        </a:graphic>
      </p:graphicFrame>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6800" y="1475096"/>
            <a:ext cx="2983786" cy="457200"/>
          </a:xfrm>
          <a:prstGeom prst="rect">
            <a:avLst/>
          </a:prstGeom>
          <a:noFill/>
          <a:ln w="9525">
            <a:noFill/>
            <a:miter lim="800000"/>
            <a:headEnd/>
            <a:tailEnd/>
          </a:ln>
        </p:spPr>
      </p:pic>
      <p:sp>
        <p:nvSpPr>
          <p:cNvPr id="8" name="Title 1"/>
          <p:cNvSpPr txBox="1">
            <a:spLocks/>
          </p:cNvSpPr>
          <p:nvPr/>
        </p:nvSpPr>
        <p:spPr>
          <a:xfrm>
            <a:off x="609600" y="325586"/>
            <a:ext cx="5263620" cy="461665"/>
          </a:xfrm>
          <a:prstGeom prst="rect">
            <a:avLst/>
          </a:prstGeom>
          <a:noFill/>
          <a:ln w="9525" algn="ctr">
            <a:noFill/>
            <a:miter lim="800000"/>
            <a:headEnd/>
            <a:tailEnd/>
          </a:ln>
        </p:spPr>
        <p:txBody>
          <a:bodyPr vert="horz" wrap="none" lIns="91440" tIns="45720" rIns="91440" bIns="45720" rtlCol="0" anchor="ctr">
            <a:spAutoFit/>
          </a:bodyPr>
          <a:lstStyle>
            <a:defPPr>
              <a:defRPr lang="en-US"/>
            </a:defPPr>
            <a:lvl1pPr>
              <a:spcBef>
                <a:spcPct val="0"/>
              </a:spcBef>
              <a:defRPr sz="2500" b="1">
                <a:latin typeface="Arial" panose="020B0604020202020204" pitchFamily="34" charset="0"/>
                <a:cs typeface="Arial" panose="020B0604020202020204" pitchFamily="34" charset="0"/>
              </a:defRPr>
            </a:lvl1pPr>
          </a:lstStyle>
          <a:p>
            <a:r>
              <a:rPr lang="en-US" sz="2400" cap="all" dirty="0">
                <a:solidFill>
                  <a:srgbClr val="003366"/>
                </a:solidFill>
              </a:rPr>
              <a:t>NBF Advocacy Effectiveness</a:t>
            </a:r>
          </a:p>
        </p:txBody>
      </p:sp>
      <p:sp>
        <p:nvSpPr>
          <p:cNvPr id="9" name="Text Box 5"/>
          <p:cNvSpPr txBox="1">
            <a:spLocks noChangeArrowheads="1"/>
          </p:cNvSpPr>
          <p:nvPr/>
        </p:nvSpPr>
        <p:spPr bwMode="auto">
          <a:xfrm>
            <a:off x="8077200" y="6657975"/>
            <a:ext cx="990600" cy="274638"/>
          </a:xfrm>
          <a:prstGeom prst="rect">
            <a:avLst/>
          </a:prstGeom>
          <a:noFill/>
          <a:ln w="9525">
            <a:noFill/>
            <a:miter lim="800000"/>
            <a:headEnd/>
            <a:tailEnd/>
          </a:ln>
        </p:spPr>
        <p:txBody>
          <a:bodyPr>
            <a:spAutoFit/>
          </a:bodyPr>
          <a:lstStyle/>
          <a:p>
            <a:pPr algn="r" eaLnBrk="0" hangingPunct="0">
              <a:spcBef>
                <a:spcPct val="50000"/>
              </a:spcBef>
            </a:pPr>
            <a:fld id="{DF8C99B6-AA30-467D-8227-04BFC60D5D6E}" type="slidenum">
              <a:rPr lang="en-US" sz="1200">
                <a:latin typeface="55 Helvetica Roman" charset="0"/>
              </a:rPr>
              <a:pPr algn="r" eaLnBrk="0" hangingPunct="0">
                <a:spcBef>
                  <a:spcPct val="50000"/>
                </a:spcBef>
              </a:pPr>
              <a:t>47</a:t>
            </a:fld>
            <a:endParaRPr lang="en-US" sz="1200" dirty="0">
              <a:latin typeface="55 Helvetica Roman" charset="0"/>
            </a:endParaRPr>
          </a:p>
        </p:txBody>
      </p:sp>
      <p:sp>
        <p:nvSpPr>
          <p:cNvPr id="2" name="TextBox 1"/>
          <p:cNvSpPr txBox="1"/>
          <p:nvPr/>
        </p:nvSpPr>
        <p:spPr>
          <a:xfrm>
            <a:off x="0" y="6527170"/>
            <a:ext cx="42672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Howard 2012, extracted from Nepal Business Forum Record </a:t>
            </a:r>
          </a:p>
        </p:txBody>
      </p:sp>
    </p:spTree>
    <p:extLst>
      <p:ext uri="{BB962C8B-B14F-4D97-AF65-F5344CB8AC3E}">
        <p14:creationId xmlns:p14="http://schemas.microsoft.com/office/powerpoint/2010/main" val="2431228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67071"/>
            <a:ext cx="5229637" cy="400110"/>
          </a:xfrm>
          <a:prstGeom prst="rect">
            <a:avLst/>
          </a:prstGeom>
          <a:noFill/>
          <a:ln w="9525" algn="ctr">
            <a:noFill/>
            <a:miter lim="800000"/>
            <a:headEnd/>
            <a:tailEnd/>
          </a:ln>
        </p:spPr>
        <p:txBody>
          <a:bodyPr vert="horz" wrap="none" lIns="91440" tIns="45720" rIns="91440" bIns="45720" rtlCol="0" anchor="ctr">
            <a:spAutoFit/>
          </a:bodyPr>
          <a:lstStyle/>
          <a:p>
            <a:pPr algn="l"/>
            <a:r>
              <a:rPr lang="en-US" sz="2000" b="1" cap="all" dirty="0">
                <a:solidFill>
                  <a:srgbClr val="003366"/>
                </a:solidFill>
                <a:latin typeface="Arial" panose="020B0604020202020204" pitchFamily="34" charset="0"/>
                <a:ea typeface="+mn-ea"/>
                <a:cs typeface="Arial" panose="020B0604020202020204" pitchFamily="34" charset="0"/>
              </a:rPr>
              <a:t>NBF Advocacy Effectiveness = 22%</a:t>
            </a:r>
          </a:p>
        </p:txBody>
      </p:sp>
      <p:graphicFrame>
        <p:nvGraphicFramePr>
          <p:cNvPr id="4" name="Content Placeholder 3"/>
          <p:cNvGraphicFramePr>
            <a:graphicFrameLocks noGrp="1"/>
          </p:cNvGraphicFramePr>
          <p:nvPr>
            <p:ph idx="4294967295"/>
          </p:nvPr>
        </p:nvGraphicFramePr>
        <p:xfrm>
          <a:off x="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0400" y="1143000"/>
            <a:ext cx="2983786" cy="457200"/>
          </a:xfrm>
          <a:prstGeom prst="rect">
            <a:avLst/>
          </a:prstGeom>
          <a:noFill/>
          <a:ln w="9525">
            <a:noFill/>
            <a:miter lim="800000"/>
            <a:headEnd/>
            <a:tailEnd/>
          </a:ln>
        </p:spPr>
      </p:pic>
      <p:sp>
        <p:nvSpPr>
          <p:cNvPr id="7" name="Text Box 5"/>
          <p:cNvSpPr txBox="1">
            <a:spLocks noChangeArrowheads="1"/>
          </p:cNvSpPr>
          <p:nvPr/>
        </p:nvSpPr>
        <p:spPr bwMode="auto">
          <a:xfrm>
            <a:off x="8077200" y="6657975"/>
            <a:ext cx="990600" cy="274638"/>
          </a:xfrm>
          <a:prstGeom prst="rect">
            <a:avLst/>
          </a:prstGeom>
          <a:noFill/>
          <a:ln w="9525">
            <a:noFill/>
            <a:miter lim="800000"/>
            <a:headEnd/>
            <a:tailEnd/>
          </a:ln>
        </p:spPr>
        <p:txBody>
          <a:bodyPr>
            <a:spAutoFit/>
          </a:bodyPr>
          <a:lstStyle/>
          <a:p>
            <a:pPr algn="r" eaLnBrk="0" hangingPunct="0">
              <a:spcBef>
                <a:spcPct val="50000"/>
              </a:spcBef>
            </a:pPr>
            <a:fld id="{DF8C99B6-AA30-467D-8227-04BFC60D5D6E}" type="slidenum">
              <a:rPr lang="en-US" sz="1200">
                <a:latin typeface="55 Helvetica Roman" charset="0"/>
              </a:rPr>
              <a:pPr algn="r" eaLnBrk="0" hangingPunct="0">
                <a:spcBef>
                  <a:spcPct val="50000"/>
                </a:spcBef>
              </a:pPr>
              <a:t>48</a:t>
            </a:fld>
            <a:endParaRPr lang="en-US" sz="1200" dirty="0">
              <a:latin typeface="55 Helvetica Roman" charset="0"/>
            </a:endParaRPr>
          </a:p>
        </p:txBody>
      </p:sp>
      <p:sp>
        <p:nvSpPr>
          <p:cNvPr id="8" name="TextBox 7"/>
          <p:cNvSpPr txBox="1"/>
          <p:nvPr/>
        </p:nvSpPr>
        <p:spPr>
          <a:xfrm>
            <a:off x="0" y="6527170"/>
            <a:ext cx="42672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Howard 2012, extracted from Nepal Business Forum Record </a:t>
            </a:r>
          </a:p>
        </p:txBody>
      </p:sp>
    </p:spTree>
    <p:extLst>
      <p:ext uri="{BB962C8B-B14F-4D97-AF65-F5344CB8AC3E}">
        <p14:creationId xmlns:p14="http://schemas.microsoft.com/office/powerpoint/2010/main" val="2306466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1000" y="1066800"/>
            <a:ext cx="8534400" cy="2831544"/>
          </a:xfrm>
          <a:prstGeom prst="rect">
            <a:avLst/>
          </a:prstGeom>
          <a:noFill/>
          <a:ln w="9525">
            <a:noFill/>
            <a:miter lim="800000"/>
            <a:headEnd/>
            <a:tailEnd/>
          </a:ln>
        </p:spPr>
        <p:txBody>
          <a:bodyPr>
            <a:spAutoFit/>
          </a:bodyPr>
          <a:lstStyle/>
          <a:p>
            <a:pPr marL="228600" indent="-228600" algn="ctr" eaLnBrk="0" hangingPunct="0">
              <a:buClr>
                <a:srgbClr val="FEB515"/>
              </a:buClr>
            </a:pPr>
            <a:r>
              <a:rPr lang="en-US" sz="1800">
                <a:solidFill>
                  <a:srgbClr val="000099"/>
                </a:solidFill>
                <a:latin typeface="Arial" pitchFamily="34" charset="0"/>
              </a:rPr>
              <a:t>	</a:t>
            </a:r>
          </a:p>
          <a:p>
            <a:pPr marL="228600" indent="-228600" eaLnBrk="0" hangingPunct="0">
              <a:buClr>
                <a:srgbClr val="FEB515"/>
              </a:buClr>
            </a:pPr>
            <a:endParaRPr lang="en-US" sz="1800">
              <a:solidFill>
                <a:srgbClr val="000099"/>
              </a:solidFill>
              <a:latin typeface="Arial" pitchFamily="34" charset="0"/>
            </a:endParaRPr>
          </a:p>
          <a:p>
            <a:pPr marL="228600" indent="-228600" eaLnBrk="0" hangingPunct="0">
              <a:buClr>
                <a:srgbClr val="FEB515"/>
              </a:buClr>
            </a:pPr>
            <a:endParaRPr lang="en-US" sz="1800">
              <a:solidFill>
                <a:srgbClr val="000099"/>
              </a:solidFill>
              <a:latin typeface="Arial" pitchFamily="34" charset="0"/>
            </a:endParaRPr>
          </a:p>
          <a:p>
            <a:pPr marL="228600" indent="-228600" eaLnBrk="0" hangingPunct="0">
              <a:buClr>
                <a:srgbClr val="FEB515"/>
              </a:buClr>
            </a:pPr>
            <a:endParaRPr lang="en-US" sz="1800">
              <a:solidFill>
                <a:srgbClr val="000099"/>
              </a:solidFill>
              <a:latin typeface="Arial" pitchFamily="34" charset="0"/>
            </a:endParaRPr>
          </a:p>
          <a:p>
            <a:pPr marL="228600" indent="-228600" eaLnBrk="0" hangingPunct="0">
              <a:buClr>
                <a:srgbClr val="FEB515"/>
              </a:buClr>
            </a:pPr>
            <a:endParaRPr lang="en-US" sz="1800">
              <a:solidFill>
                <a:srgbClr val="000099"/>
              </a:solidFill>
              <a:latin typeface="Arial" pitchFamily="34" charset="0"/>
            </a:endParaRPr>
          </a:p>
          <a:p>
            <a:pPr marL="228600" indent="-228600" eaLnBrk="0" hangingPunct="0">
              <a:buClr>
                <a:srgbClr val="FEB515"/>
              </a:buClr>
            </a:pPr>
            <a:endParaRPr lang="en-US" sz="1800">
              <a:solidFill>
                <a:srgbClr val="000099"/>
              </a:solidFill>
              <a:latin typeface="Arial" pitchFamily="34" charset="0"/>
            </a:endParaRPr>
          </a:p>
          <a:p>
            <a:pPr marL="228600" indent="-228600" eaLnBrk="0" hangingPunct="0">
              <a:buClr>
                <a:srgbClr val="FEB515"/>
              </a:buClr>
            </a:pPr>
            <a:endParaRPr lang="en-US" sz="1800">
              <a:solidFill>
                <a:srgbClr val="000099"/>
              </a:solidFill>
              <a:latin typeface="Arial" pitchFamily="34" charset="0"/>
            </a:endParaRPr>
          </a:p>
          <a:p>
            <a:pPr marL="228600" indent="-228600" eaLnBrk="0" hangingPunct="0">
              <a:buClr>
                <a:srgbClr val="FEB515"/>
              </a:buClr>
            </a:pPr>
            <a:endParaRPr lang="en-US" sz="1800">
              <a:solidFill>
                <a:srgbClr val="000099"/>
              </a:solidFill>
              <a:latin typeface="Arial" pitchFamily="34" charset="0"/>
            </a:endParaRPr>
          </a:p>
          <a:p>
            <a:pPr marL="228600" indent="-228600" eaLnBrk="0" hangingPunct="0">
              <a:buClr>
                <a:srgbClr val="FEB515"/>
              </a:buClr>
            </a:pPr>
            <a:endParaRPr lang="en-US" sz="1800">
              <a:solidFill>
                <a:srgbClr val="000099"/>
              </a:solidFill>
              <a:latin typeface="Arial" pitchFamily="34" charset="0"/>
            </a:endParaRPr>
          </a:p>
          <a:p>
            <a:pPr marL="228600" indent="-228600" eaLnBrk="0" hangingPunct="0">
              <a:buClr>
                <a:srgbClr val="FEB515"/>
              </a:buClr>
            </a:pPr>
            <a:endParaRPr lang="en-US" sz="1600">
              <a:solidFill>
                <a:srgbClr val="000099"/>
              </a:solidFill>
              <a:latin typeface="Arial" pitchFamily="34" charset="0"/>
            </a:endParaRPr>
          </a:p>
        </p:txBody>
      </p:sp>
      <p:sp>
        <p:nvSpPr>
          <p:cNvPr id="27651" name="Text Box 3"/>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77CBB1E3-F8EC-4A4F-8614-2B67007033A4}" type="slidenum">
              <a:rPr lang="fr-FR" sz="1200">
                <a:latin typeface="55 Helvetica Roman"/>
              </a:rPr>
              <a:pPr algn="r" eaLnBrk="0" hangingPunct="0">
                <a:spcBef>
                  <a:spcPct val="50000"/>
                </a:spcBef>
              </a:pPr>
              <a:t>49</a:t>
            </a:fld>
            <a:endParaRPr lang="fr-FR" sz="1200">
              <a:latin typeface="55 Helvetica Roman"/>
            </a:endParaRPr>
          </a:p>
        </p:txBody>
      </p:sp>
      <p:sp>
        <p:nvSpPr>
          <p:cNvPr id="27652" name="TextBox 7"/>
          <p:cNvSpPr txBox="1">
            <a:spLocks noChangeArrowheads="1"/>
          </p:cNvSpPr>
          <p:nvPr/>
        </p:nvSpPr>
        <p:spPr bwMode="auto">
          <a:xfrm>
            <a:off x="7391400" y="1143006"/>
            <a:ext cx="1676400" cy="5262979"/>
          </a:xfrm>
          <a:prstGeom prst="rect">
            <a:avLst/>
          </a:prstGeom>
          <a:noFill/>
          <a:ln w="9525">
            <a:noFill/>
            <a:miter lim="800000"/>
            <a:headEnd/>
            <a:tailEnd/>
          </a:ln>
        </p:spPr>
        <p:txBody>
          <a:bodyPr>
            <a:spAutoFit/>
          </a:bodyPr>
          <a:lstStyle/>
          <a:p>
            <a:pPr eaLnBrk="0" hangingPunct="0"/>
            <a:r>
              <a:rPr lang="en-US" sz="1200" dirty="0">
                <a:latin typeface="+mj-lt"/>
              </a:rPr>
              <a:t>Aceh   	2008</a:t>
            </a:r>
          </a:p>
          <a:p>
            <a:pPr eaLnBrk="0" hangingPunct="0"/>
            <a:r>
              <a:rPr lang="en-US" sz="1200" dirty="0">
                <a:latin typeface="+mj-lt"/>
              </a:rPr>
              <a:t>Albania	2008</a:t>
            </a:r>
          </a:p>
          <a:p>
            <a:pPr eaLnBrk="0" hangingPunct="0"/>
            <a:r>
              <a:rPr lang="en-US" sz="1200" dirty="0">
                <a:latin typeface="+mj-lt"/>
              </a:rPr>
              <a:t>Bangladesh  	2007</a:t>
            </a:r>
          </a:p>
          <a:p>
            <a:pPr eaLnBrk="0" hangingPunct="0"/>
            <a:r>
              <a:rPr lang="en-US" sz="1200" dirty="0">
                <a:latin typeface="+mj-lt"/>
              </a:rPr>
              <a:t>Belarus   	2007   </a:t>
            </a:r>
            <a:br>
              <a:rPr lang="en-US" sz="1200" dirty="0">
                <a:latin typeface="+mj-lt"/>
              </a:rPr>
            </a:br>
            <a:r>
              <a:rPr lang="en-US" sz="1200" dirty="0">
                <a:latin typeface="+mj-lt"/>
              </a:rPr>
              <a:t>Cambodia   	1999</a:t>
            </a:r>
            <a:br>
              <a:rPr lang="en-US" sz="1200" dirty="0">
                <a:latin typeface="+mj-lt"/>
              </a:rPr>
            </a:br>
            <a:r>
              <a:rPr lang="en-US" sz="1200" dirty="0">
                <a:latin typeface="+mj-lt"/>
              </a:rPr>
              <a:t>Chad   	2008</a:t>
            </a:r>
            <a:br>
              <a:rPr lang="en-US" sz="1200" dirty="0">
                <a:latin typeface="+mj-lt"/>
              </a:rPr>
            </a:br>
            <a:r>
              <a:rPr lang="en-US" sz="1200" dirty="0">
                <a:latin typeface="+mj-lt"/>
              </a:rPr>
              <a:t>Cameroun   	2008</a:t>
            </a:r>
            <a:br>
              <a:rPr lang="en-US" sz="1200" dirty="0">
                <a:latin typeface="+mj-lt"/>
              </a:rPr>
            </a:br>
            <a:r>
              <a:rPr lang="en-US" sz="1200" dirty="0">
                <a:latin typeface="+mj-lt"/>
              </a:rPr>
              <a:t>CAR	2007</a:t>
            </a:r>
            <a:br>
              <a:rPr lang="en-US" sz="1200" dirty="0">
                <a:latin typeface="+mj-lt"/>
              </a:rPr>
            </a:br>
            <a:r>
              <a:rPr lang="en-US" sz="1200" dirty="0">
                <a:latin typeface="+mj-lt"/>
              </a:rPr>
              <a:t>Ethiopia    	2008</a:t>
            </a:r>
            <a:br>
              <a:rPr lang="en-US" sz="1200" dirty="0">
                <a:latin typeface="+mj-lt"/>
              </a:rPr>
            </a:br>
            <a:r>
              <a:rPr lang="en-US" sz="1200" dirty="0">
                <a:latin typeface="+mj-lt"/>
              </a:rPr>
              <a:t>Laos               	2005</a:t>
            </a:r>
            <a:br>
              <a:rPr lang="en-US" sz="1200" dirty="0">
                <a:latin typeface="+mj-lt"/>
              </a:rPr>
            </a:br>
            <a:r>
              <a:rPr lang="en-US" sz="1200" dirty="0">
                <a:latin typeface="+mj-lt"/>
              </a:rPr>
              <a:t>Liberia           	2007</a:t>
            </a:r>
            <a:br>
              <a:rPr lang="en-US" sz="1200" dirty="0">
                <a:latin typeface="+mj-lt"/>
              </a:rPr>
            </a:br>
            <a:r>
              <a:rPr lang="en-US" sz="1200" dirty="0">
                <a:latin typeface="+mj-lt"/>
              </a:rPr>
              <a:t>Nepal             	2008</a:t>
            </a:r>
            <a:br>
              <a:rPr lang="en-US" sz="1200" dirty="0">
                <a:latin typeface="+mj-lt"/>
              </a:rPr>
            </a:br>
            <a:r>
              <a:rPr lang="en-US" sz="1200" dirty="0">
                <a:latin typeface="+mj-lt"/>
              </a:rPr>
              <a:t>Pakistan         	2008</a:t>
            </a:r>
          </a:p>
          <a:p>
            <a:pPr eaLnBrk="0" hangingPunct="0"/>
            <a:r>
              <a:rPr lang="en-US" sz="1200" dirty="0">
                <a:latin typeface="+mj-lt"/>
              </a:rPr>
              <a:t>Sierra Leone  	2007</a:t>
            </a:r>
            <a:br>
              <a:rPr lang="en-US" sz="1200" dirty="0">
                <a:latin typeface="+mj-lt"/>
              </a:rPr>
            </a:br>
            <a:r>
              <a:rPr lang="en-US" sz="1200" dirty="0">
                <a:latin typeface="+mj-lt"/>
              </a:rPr>
              <a:t>Romania 	2006</a:t>
            </a:r>
          </a:p>
          <a:p>
            <a:pPr eaLnBrk="0" hangingPunct="0"/>
            <a:r>
              <a:rPr lang="en-US" sz="1200" dirty="0">
                <a:latin typeface="+mj-lt"/>
              </a:rPr>
              <a:t>Senegal	2002</a:t>
            </a:r>
          </a:p>
          <a:p>
            <a:pPr eaLnBrk="0" hangingPunct="0"/>
            <a:r>
              <a:rPr lang="en-US" sz="1200" dirty="0">
                <a:latin typeface="+mj-lt"/>
              </a:rPr>
              <a:t>North Sudan  	2007</a:t>
            </a:r>
          </a:p>
          <a:p>
            <a:pPr eaLnBrk="0" hangingPunct="0"/>
            <a:r>
              <a:rPr lang="en-US" sz="1200" dirty="0">
                <a:latin typeface="+mj-lt"/>
              </a:rPr>
              <a:t>South Sudan  	2007</a:t>
            </a:r>
            <a:br>
              <a:rPr lang="en-US" sz="1200" dirty="0">
                <a:latin typeface="+mj-lt"/>
              </a:rPr>
            </a:br>
            <a:r>
              <a:rPr lang="en-US" sz="1200" dirty="0">
                <a:latin typeface="+mj-lt"/>
              </a:rPr>
              <a:t>Tanzania	2002</a:t>
            </a:r>
          </a:p>
          <a:p>
            <a:pPr eaLnBrk="0" hangingPunct="0"/>
            <a:r>
              <a:rPr lang="en-US" sz="1200" dirty="0">
                <a:latin typeface="+mj-lt"/>
              </a:rPr>
              <a:t>Timor </a:t>
            </a:r>
            <a:r>
              <a:rPr lang="en-US" sz="1200" dirty="0" err="1">
                <a:latin typeface="+mj-lt"/>
              </a:rPr>
              <a:t>Leste</a:t>
            </a:r>
            <a:r>
              <a:rPr lang="en-US" sz="1200" dirty="0">
                <a:latin typeface="+mj-lt"/>
              </a:rPr>
              <a:t>   	2008</a:t>
            </a:r>
            <a:br>
              <a:rPr lang="en-US" sz="1200" dirty="0">
                <a:latin typeface="+mj-lt"/>
              </a:rPr>
            </a:br>
            <a:r>
              <a:rPr lang="en-US" sz="1200" dirty="0">
                <a:latin typeface="+mj-lt"/>
              </a:rPr>
              <a:t>Tonga            	2005 </a:t>
            </a:r>
            <a:br>
              <a:rPr lang="en-US" sz="1200" dirty="0">
                <a:latin typeface="+mj-lt"/>
              </a:rPr>
            </a:br>
            <a:r>
              <a:rPr lang="en-US" sz="1200" dirty="0">
                <a:latin typeface="+mj-lt"/>
              </a:rPr>
              <a:t>Uganda 	2004</a:t>
            </a:r>
          </a:p>
          <a:p>
            <a:pPr eaLnBrk="0" hangingPunct="0"/>
            <a:r>
              <a:rPr lang="en-US" sz="1200" dirty="0">
                <a:latin typeface="+mj-lt"/>
              </a:rPr>
              <a:t>Vanuatu        	2008</a:t>
            </a:r>
            <a:br>
              <a:rPr lang="en-US" sz="1200" dirty="0">
                <a:latin typeface="+mj-lt"/>
              </a:rPr>
            </a:br>
            <a:r>
              <a:rPr lang="en-US" sz="1200" dirty="0">
                <a:latin typeface="+mj-lt"/>
              </a:rPr>
              <a:t>Vietnam	1997</a:t>
            </a:r>
            <a:br>
              <a:rPr lang="en-US" sz="1200" dirty="0">
                <a:latin typeface="+mj-lt"/>
              </a:rPr>
            </a:br>
            <a:r>
              <a:rPr lang="en-US" sz="1200" dirty="0">
                <a:latin typeface="+mj-lt"/>
              </a:rPr>
              <a:t>Zambia	2007</a:t>
            </a:r>
          </a:p>
          <a:p>
            <a:pPr eaLnBrk="0" hangingPunct="0"/>
            <a:r>
              <a:rPr lang="en-US" sz="1200" dirty="0">
                <a:latin typeface="+mj-lt"/>
              </a:rPr>
              <a:t>Benin	N/A</a:t>
            </a:r>
          </a:p>
          <a:p>
            <a:pPr eaLnBrk="0" hangingPunct="0"/>
            <a:r>
              <a:rPr lang="en-US" sz="1200" dirty="0">
                <a:latin typeface="+mj-lt"/>
              </a:rPr>
              <a:t>Ghana	2002</a:t>
            </a:r>
          </a:p>
          <a:p>
            <a:pPr eaLnBrk="0" hangingPunct="0"/>
            <a:r>
              <a:rPr lang="en-US" sz="1200" dirty="0">
                <a:latin typeface="+mj-lt"/>
              </a:rPr>
              <a:t>Mali	2004</a:t>
            </a:r>
          </a:p>
        </p:txBody>
      </p:sp>
      <p:sp>
        <p:nvSpPr>
          <p:cNvPr id="9" name="Text Box 2"/>
          <p:cNvSpPr txBox="1">
            <a:spLocks noChangeArrowheads="1"/>
          </p:cNvSpPr>
          <p:nvPr/>
        </p:nvSpPr>
        <p:spPr bwMode="auto">
          <a:xfrm>
            <a:off x="152969" y="4836609"/>
            <a:ext cx="6400800" cy="1661993"/>
          </a:xfrm>
          <a:prstGeom prst="rect">
            <a:avLst/>
          </a:prstGeom>
          <a:noFill/>
          <a:ln w="9525">
            <a:noFill/>
            <a:miter lim="800000"/>
            <a:headEnd/>
            <a:tailEnd/>
          </a:ln>
        </p:spPr>
        <p:txBody>
          <a:bodyPr>
            <a:spAutoFit/>
          </a:bodyPr>
          <a:lstStyle/>
          <a:p>
            <a:pPr marL="228600" indent="-228600" eaLnBrk="0" hangingPunct="0">
              <a:buClr>
                <a:srgbClr val="FEB515"/>
              </a:buClr>
              <a:buFont typeface="Arial" pitchFamily="34" charset="0"/>
              <a:buChar char="•"/>
              <a:defRPr/>
            </a:pPr>
            <a:endParaRPr lang="en-US" sz="1700" dirty="0">
              <a:solidFill>
                <a:srgbClr val="000099"/>
              </a:solidFill>
              <a:latin typeface="+mj-lt"/>
            </a:endParaRPr>
          </a:p>
          <a:p>
            <a:pPr indent="6350" eaLnBrk="0" hangingPunct="0">
              <a:buClr>
                <a:srgbClr val="FEB515"/>
              </a:buClr>
              <a:defRPr/>
            </a:pPr>
            <a:r>
              <a:rPr lang="en-US" sz="1700" dirty="0">
                <a:solidFill>
                  <a:srgbClr val="000099"/>
                </a:solidFill>
                <a:latin typeface="+mj-lt"/>
              </a:rPr>
              <a:t>Over 400 reforms achieved in over 50 distinct areas</a:t>
            </a:r>
          </a:p>
          <a:p>
            <a:pPr indent="6350" eaLnBrk="0" hangingPunct="0">
              <a:buClr>
                <a:srgbClr val="FEB515"/>
              </a:buClr>
              <a:defRPr/>
            </a:pPr>
            <a:r>
              <a:rPr lang="en-US" sz="1700" dirty="0">
                <a:solidFill>
                  <a:srgbClr val="000099"/>
                </a:solidFill>
                <a:latin typeface="+mj-lt"/>
              </a:rPr>
              <a:t>Economic impact (private sector savings)</a:t>
            </a:r>
          </a:p>
          <a:p>
            <a:pPr marL="0" lvl="1" indent="6350" eaLnBrk="0" hangingPunct="0">
              <a:buClr>
                <a:srgbClr val="FEB515"/>
              </a:buClr>
              <a:defRPr/>
            </a:pPr>
            <a:r>
              <a:rPr lang="en-US" sz="1700" dirty="0">
                <a:solidFill>
                  <a:srgbClr val="000099"/>
                </a:solidFill>
                <a:latin typeface="+mj-lt"/>
              </a:rPr>
              <a:t>Conservative estimate: $500 millions</a:t>
            </a:r>
          </a:p>
          <a:p>
            <a:pPr indent="6350" eaLnBrk="0" hangingPunct="0">
              <a:buClr>
                <a:srgbClr val="FEB515"/>
              </a:buClr>
              <a:defRPr/>
            </a:pPr>
            <a:r>
              <a:rPr lang="en-US" sz="1700" dirty="0">
                <a:solidFill>
                  <a:srgbClr val="000099"/>
                </a:solidFill>
                <a:latin typeface="+mj-lt"/>
              </a:rPr>
              <a:t>Cost effectiveness</a:t>
            </a:r>
          </a:p>
          <a:p>
            <a:pPr marL="0" lvl="1" indent="6350" eaLnBrk="0" hangingPunct="0">
              <a:buClr>
                <a:srgbClr val="FEB515"/>
              </a:buClr>
              <a:defRPr/>
            </a:pPr>
            <a:r>
              <a:rPr lang="en-US" sz="1700" dirty="0">
                <a:solidFill>
                  <a:srgbClr val="000099"/>
                </a:solidFill>
                <a:latin typeface="+mj-lt"/>
              </a:rPr>
              <a:t>Start-up investment of 100k-200k</a:t>
            </a:r>
          </a:p>
        </p:txBody>
      </p:sp>
      <p:sp>
        <p:nvSpPr>
          <p:cNvPr id="27654" name="Text Box 6"/>
          <p:cNvSpPr txBox="1">
            <a:spLocks noChangeArrowheads="1"/>
          </p:cNvSpPr>
          <p:nvPr/>
        </p:nvSpPr>
        <p:spPr bwMode="auto">
          <a:xfrm>
            <a:off x="80963" y="320837"/>
            <a:ext cx="6019800" cy="5970865"/>
          </a:xfrm>
          <a:prstGeom prst="rect">
            <a:avLst/>
          </a:prstGeom>
          <a:noFill/>
          <a:ln w="9525">
            <a:noFill/>
            <a:miter lim="800000"/>
            <a:headEnd/>
            <a:tailEnd/>
          </a:ln>
        </p:spPr>
        <p:txBody>
          <a:bodyPr wrap="square">
            <a:spAutoFit/>
          </a:bodyPr>
          <a:lstStyle/>
          <a:p>
            <a:pPr eaLnBrk="0" hangingPunct="0"/>
            <a:endParaRPr lang="en-US" sz="2200" dirty="0">
              <a:latin typeface="+mj-lt"/>
            </a:endParaRPr>
          </a:p>
          <a:p>
            <a:pPr eaLnBrk="0" hangingPunct="0"/>
            <a:r>
              <a:rPr lang="en-US" b="1" dirty="0">
                <a:latin typeface="+mj-lt"/>
              </a:rPr>
              <a:t>2005</a:t>
            </a:r>
            <a:r>
              <a:rPr lang="en-US" dirty="0">
                <a:latin typeface="+mj-lt"/>
              </a:rPr>
              <a:t>: </a:t>
            </a:r>
          </a:p>
          <a:p>
            <a:pPr eaLnBrk="0" hangingPunct="0"/>
            <a:r>
              <a:rPr lang="en-US" dirty="0">
                <a:latin typeface="+mj-lt"/>
              </a:rPr>
              <a:t>Independent evaluation of 5 Investors Advisory Councils in Africa </a:t>
            </a:r>
          </a:p>
          <a:p>
            <a:pPr eaLnBrk="0" hangingPunct="0"/>
            <a:r>
              <a:rPr lang="en-US" b="1" dirty="0">
                <a:latin typeface="+mj-lt"/>
              </a:rPr>
              <a:t>2007</a:t>
            </a:r>
            <a:r>
              <a:rPr lang="en-US" dirty="0">
                <a:latin typeface="+mj-lt"/>
              </a:rPr>
              <a:t>: </a:t>
            </a:r>
          </a:p>
          <a:p>
            <a:pPr eaLnBrk="0" hangingPunct="0"/>
            <a:r>
              <a:rPr lang="en-US" dirty="0">
                <a:latin typeface="+mj-lt"/>
              </a:rPr>
              <a:t>Independent evaluation of 3 Business Forums in Mekong</a:t>
            </a:r>
          </a:p>
          <a:p>
            <a:pPr eaLnBrk="0" hangingPunct="0"/>
            <a:r>
              <a:rPr lang="en-US" b="1" dirty="0">
                <a:latin typeface="+mj-lt"/>
              </a:rPr>
              <a:t>2009</a:t>
            </a:r>
            <a:r>
              <a:rPr lang="en-US" dirty="0">
                <a:latin typeface="+mj-lt"/>
              </a:rPr>
              <a:t>: </a:t>
            </a:r>
          </a:p>
          <a:p>
            <a:pPr eaLnBrk="0" hangingPunct="0"/>
            <a:r>
              <a:rPr lang="en-US" dirty="0">
                <a:latin typeface="+mj-lt"/>
              </a:rPr>
              <a:t>Independent evaluation of 30 WBG-sponsored PPD</a:t>
            </a:r>
          </a:p>
          <a:p>
            <a:pPr eaLnBrk="0" hangingPunct="0"/>
            <a:r>
              <a:rPr lang="en-US" b="1" dirty="0">
                <a:latin typeface="+mj-lt"/>
              </a:rPr>
              <a:t>2011</a:t>
            </a:r>
            <a:r>
              <a:rPr lang="en-US" dirty="0">
                <a:latin typeface="+mj-lt"/>
              </a:rPr>
              <a:t>: </a:t>
            </a:r>
          </a:p>
          <a:p>
            <a:pPr eaLnBrk="0" hangingPunct="0"/>
            <a:r>
              <a:rPr lang="en-US" dirty="0">
                <a:latin typeface="+mj-lt"/>
              </a:rPr>
              <a:t>Impact assessment of 4 IC country programs (Rwanda, Liberia, Sierra Leone, Burkina Faso)</a:t>
            </a:r>
          </a:p>
          <a:p>
            <a:pPr eaLnBrk="0" hangingPunct="0"/>
            <a:r>
              <a:rPr lang="en-US" b="1" dirty="0">
                <a:latin typeface="+mj-lt"/>
              </a:rPr>
              <a:t>2012</a:t>
            </a:r>
            <a:r>
              <a:rPr lang="en-US" dirty="0">
                <a:latin typeface="+mj-lt"/>
              </a:rPr>
              <a:t>:</a:t>
            </a:r>
          </a:p>
          <a:p>
            <a:pPr eaLnBrk="0" hangingPunct="0"/>
            <a:r>
              <a:rPr lang="en-US" dirty="0">
                <a:latin typeface="+mj-lt"/>
              </a:rPr>
              <a:t> IFC internal evaluation of IC programs and </a:t>
            </a:r>
          </a:p>
          <a:p>
            <a:pPr eaLnBrk="0" hangingPunct="0"/>
            <a:r>
              <a:rPr lang="en-US" dirty="0">
                <a:latin typeface="+mj-lt"/>
              </a:rPr>
              <a:t>their development effectiveness</a:t>
            </a:r>
          </a:p>
          <a:p>
            <a:pPr eaLnBrk="0" hangingPunct="0"/>
            <a:r>
              <a:rPr lang="en-US" b="1" dirty="0">
                <a:latin typeface="+mj-lt"/>
              </a:rPr>
              <a:t>2012</a:t>
            </a:r>
            <a:r>
              <a:rPr lang="en-US" dirty="0">
                <a:latin typeface="+mj-lt"/>
              </a:rPr>
              <a:t>: </a:t>
            </a:r>
          </a:p>
          <a:p>
            <a:pPr eaLnBrk="0" hangingPunct="0"/>
            <a:r>
              <a:rPr lang="en-US" dirty="0">
                <a:latin typeface="+mj-lt"/>
              </a:rPr>
              <a:t>impact of IC programs in Fragile and Conflict Affected States</a:t>
            </a:r>
          </a:p>
          <a:p>
            <a:pPr eaLnBrk="0" hangingPunct="0"/>
            <a:endParaRPr lang="en-US" dirty="0">
              <a:latin typeface="+mj-lt"/>
            </a:endParaRPr>
          </a:p>
          <a:p>
            <a:pPr eaLnBrk="0" hangingPunct="0"/>
            <a:endParaRPr lang="en-US" dirty="0">
              <a:latin typeface="+mj-lt"/>
            </a:endParaRPr>
          </a:p>
          <a:p>
            <a:pPr eaLnBrk="0" hangingPunct="0"/>
            <a:endParaRPr lang="en-US" dirty="0">
              <a:latin typeface="+mj-lt"/>
            </a:endParaRPr>
          </a:p>
          <a:p>
            <a:pPr eaLnBrk="0" hangingPunct="0"/>
            <a:endParaRPr lang="en-US" dirty="0">
              <a:latin typeface="+mj-lt"/>
            </a:endParaRPr>
          </a:p>
          <a:p>
            <a:pPr eaLnBrk="0" hangingPunct="0"/>
            <a:endParaRPr lang="en-US" dirty="0">
              <a:latin typeface="+mj-lt"/>
            </a:endParaRPr>
          </a:p>
        </p:txBody>
      </p:sp>
      <p:pic>
        <p:nvPicPr>
          <p:cNvPr id="27655"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5" y="2895608"/>
            <a:ext cx="720725" cy="925513"/>
          </a:xfrm>
          <a:prstGeom prst="rect">
            <a:avLst/>
          </a:prstGeom>
          <a:noFill/>
          <a:ln w="3175">
            <a:solidFill>
              <a:schemeClr val="tx1"/>
            </a:solidFill>
            <a:miter lim="800000"/>
            <a:headEnd/>
            <a:tailEnd/>
          </a:ln>
        </p:spPr>
      </p:pic>
      <p:pic>
        <p:nvPicPr>
          <p:cNvPr id="27656"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6479" y="1295400"/>
            <a:ext cx="741363" cy="974725"/>
          </a:xfrm>
          <a:prstGeom prst="rect">
            <a:avLst/>
          </a:prstGeom>
          <a:noFill/>
          <a:ln w="3175">
            <a:solidFill>
              <a:schemeClr val="tx1"/>
            </a:solidFill>
            <a:miter lim="800000"/>
            <a:headEnd/>
            <a:tailEnd/>
          </a:ln>
        </p:spPr>
      </p:pic>
      <p:pic>
        <p:nvPicPr>
          <p:cNvPr id="27657" name="Picture 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00765" y="4495808"/>
            <a:ext cx="714375" cy="925513"/>
          </a:xfrm>
          <a:prstGeom prst="rect">
            <a:avLst/>
          </a:prstGeom>
          <a:noFill/>
          <a:ln w="9525">
            <a:noFill/>
            <a:miter lim="800000"/>
            <a:headEnd/>
            <a:tailEnd/>
          </a:ln>
        </p:spPr>
      </p:pic>
      <p:sp>
        <p:nvSpPr>
          <p:cNvPr id="27658" name="Rectangle 3"/>
          <p:cNvSpPr>
            <a:spLocks noChangeArrowheads="1"/>
          </p:cNvSpPr>
          <p:nvPr/>
        </p:nvSpPr>
        <p:spPr bwMode="auto">
          <a:xfrm>
            <a:off x="816101" y="304800"/>
            <a:ext cx="6136616" cy="400110"/>
          </a:xfrm>
          <a:prstGeom prst="rect">
            <a:avLst/>
          </a:prstGeom>
          <a:noFill/>
          <a:ln w="3175">
            <a:noFill/>
            <a:miter lim="800000"/>
            <a:headEnd/>
            <a:tailEnd/>
          </a:ln>
        </p:spPr>
        <p:txBody>
          <a:bodyPr wrap="none">
            <a:spAutoFit/>
          </a:bodyPr>
          <a:lstStyle/>
          <a:p>
            <a:pPr algn="ctr" eaLnBrk="0" hangingPunct="0"/>
            <a:r>
              <a:rPr lang="fr-FR" sz="2000" b="1" dirty="0">
                <a:solidFill>
                  <a:schemeClr val="accent1">
                    <a:lumMod val="50000"/>
                  </a:schemeClr>
                </a:solidFill>
                <a:latin typeface="Arial" pitchFamily="34" charset="0"/>
              </a:rPr>
              <a:t>EVIDENCE OF DEVELOPMENT EFFECTIVENESS</a:t>
            </a:r>
            <a:endParaRPr lang="en-US" sz="2000" b="1" dirty="0">
              <a:solidFill>
                <a:schemeClr val="accent1">
                  <a:lumMod val="50000"/>
                </a:schemeClr>
              </a:solidFill>
              <a:latin typeface="Arial" pitchFamily="34" charset="0"/>
            </a:endParaRPr>
          </a:p>
        </p:txBody>
      </p:sp>
      <p:sp>
        <p:nvSpPr>
          <p:cNvPr id="27659" name="TextBox 10"/>
          <p:cNvSpPr txBox="1">
            <a:spLocks noChangeArrowheads="1"/>
          </p:cNvSpPr>
          <p:nvPr/>
        </p:nvSpPr>
        <p:spPr bwMode="auto">
          <a:xfrm>
            <a:off x="76200" y="6498595"/>
            <a:ext cx="37338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Extracted from WBG Independent Evaluations, 2011</a:t>
            </a:r>
          </a:p>
        </p:txBody>
      </p:sp>
    </p:spTree>
    <p:extLst>
      <p:ext uri="{BB962C8B-B14F-4D97-AF65-F5344CB8AC3E}">
        <p14:creationId xmlns:p14="http://schemas.microsoft.com/office/powerpoint/2010/main" val="138369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gular Pentagon 80"/>
          <p:cNvSpPr/>
          <p:nvPr/>
        </p:nvSpPr>
        <p:spPr>
          <a:xfrm>
            <a:off x="4636905" y="3550908"/>
            <a:ext cx="324853" cy="31089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2" name="Straight Connector 81"/>
          <p:cNvCxnSpPr>
            <a:endCxn id="81" idx="0"/>
          </p:cNvCxnSpPr>
          <p:nvPr/>
        </p:nvCxnSpPr>
        <p:spPr>
          <a:xfrm flipH="1">
            <a:off x="4799332" y="962526"/>
            <a:ext cx="2905" cy="2588382"/>
          </a:xfrm>
          <a:prstGeom prst="line">
            <a:avLst/>
          </a:prstGeom>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3973164" y="146422"/>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Where can I get some funds to run my business?</a:t>
            </a:r>
          </a:p>
        </p:txBody>
      </p:sp>
      <p:cxnSp>
        <p:nvCxnSpPr>
          <p:cNvPr id="84" name="Straight Connector 83"/>
          <p:cNvCxnSpPr>
            <a:endCxn id="81" idx="5"/>
          </p:cNvCxnSpPr>
          <p:nvPr/>
        </p:nvCxnSpPr>
        <p:spPr>
          <a:xfrm flipH="1">
            <a:off x="4961758" y="2868186"/>
            <a:ext cx="2447315"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6588783" y="203998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Where do I get workers with the right skills?</a:t>
            </a:r>
          </a:p>
        </p:txBody>
      </p:sp>
      <p:cxnSp>
        <p:nvCxnSpPr>
          <p:cNvPr id="86" name="Straight Connector 85"/>
          <p:cNvCxnSpPr>
            <a:stCxn id="81" idx="4"/>
          </p:cNvCxnSpPr>
          <p:nvPr/>
        </p:nvCxnSpPr>
        <p:spPr>
          <a:xfrm>
            <a:off x="4899716" y="3861806"/>
            <a:ext cx="1513635"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5582089" y="513782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What rules and regulations do I have to comply with?</a:t>
            </a:r>
          </a:p>
        </p:txBody>
      </p:sp>
      <p:cxnSp>
        <p:nvCxnSpPr>
          <p:cNvPr id="88" name="Straight Connector 87"/>
          <p:cNvCxnSpPr>
            <a:stCxn id="81" idx="2"/>
          </p:cNvCxnSpPr>
          <p:nvPr/>
        </p:nvCxnSpPr>
        <p:spPr>
          <a:xfrm flipH="1">
            <a:off x="3191123" y="3861806"/>
            <a:ext cx="1507824"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2372403" y="513502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do I make sure I have enough electricity?</a:t>
            </a:r>
          </a:p>
        </p:txBody>
      </p:sp>
      <p:cxnSp>
        <p:nvCxnSpPr>
          <p:cNvPr id="90" name="Straight Connector 89"/>
          <p:cNvCxnSpPr>
            <a:endCxn id="81" idx="1"/>
          </p:cNvCxnSpPr>
          <p:nvPr/>
        </p:nvCxnSpPr>
        <p:spPr>
          <a:xfrm>
            <a:off x="2195401" y="2868186"/>
            <a:ext cx="2441504"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1371600" y="2045328"/>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do I reach the right export markets for my products?</a:t>
            </a:r>
          </a:p>
        </p:txBody>
      </p:sp>
      <p:sp>
        <p:nvSpPr>
          <p:cNvPr id="92" name="Oval 91"/>
          <p:cNvSpPr/>
          <p:nvPr/>
        </p:nvSpPr>
        <p:spPr>
          <a:xfrm>
            <a:off x="4091261" y="3001306"/>
            <a:ext cx="1416142" cy="1401037"/>
          </a:xfrm>
          <a:prstGeom prst="ellipse">
            <a:avLst/>
          </a:prstGeom>
          <a:blipFill>
            <a:blip r:embed="rId2" cstate="screen">
              <a:extLst>
                <a:ext uri="{28A0092B-C50C-407E-A947-70E740481C1C}">
                  <a14:useLocalDpi xmlns:a14="http://schemas.microsoft.com/office/drawing/2010/main"/>
                </a:ext>
              </a:extLst>
            </a:blip>
            <a:srcRect/>
            <a:stretch>
              <a:fillRect l="604" r="6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3" name="Regular Pentagon 92"/>
          <p:cNvSpPr/>
          <p:nvPr/>
        </p:nvSpPr>
        <p:spPr>
          <a:xfrm>
            <a:off x="4636905" y="3550908"/>
            <a:ext cx="324853" cy="31089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94" name="Group 93"/>
          <p:cNvGrpSpPr/>
          <p:nvPr/>
        </p:nvGrpSpPr>
        <p:grpSpPr>
          <a:xfrm>
            <a:off x="1371600" y="146422"/>
            <a:ext cx="6869520" cy="6636514"/>
            <a:chOff x="2512963" y="146422"/>
            <a:chExt cx="6869520" cy="6636514"/>
          </a:xfrm>
        </p:grpSpPr>
        <p:cxnSp>
          <p:nvCxnSpPr>
            <p:cNvPr id="95" name="Straight Connector 94"/>
            <p:cNvCxnSpPr/>
            <p:nvPr/>
          </p:nvCxnSpPr>
          <p:spPr>
            <a:xfrm flipH="1">
              <a:off x="5939058" y="962526"/>
              <a:ext cx="2905" cy="2588382"/>
            </a:xfrm>
            <a:prstGeom prst="line">
              <a:avLst/>
            </a:prstGeom>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5114527" y="146422"/>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can we help banks give more SME loans?</a:t>
              </a:r>
            </a:p>
          </p:txBody>
        </p:sp>
        <p:cxnSp>
          <p:nvCxnSpPr>
            <p:cNvPr id="97" name="Straight Connector 96"/>
            <p:cNvCxnSpPr/>
            <p:nvPr/>
          </p:nvCxnSpPr>
          <p:spPr>
            <a:xfrm flipH="1">
              <a:off x="6085448" y="2868186"/>
              <a:ext cx="2447315"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7730146" y="203998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can I help ensure that our work force is skilled?</a:t>
              </a:r>
            </a:p>
          </p:txBody>
        </p:sp>
        <p:cxnSp>
          <p:nvCxnSpPr>
            <p:cNvPr id="99" name="Straight Connector 98"/>
            <p:cNvCxnSpPr/>
            <p:nvPr/>
          </p:nvCxnSpPr>
          <p:spPr>
            <a:xfrm>
              <a:off x="6028528" y="3861806"/>
              <a:ext cx="1513635"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6723452" y="513782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can I best regulate the private sector and promote innovation?</a:t>
              </a:r>
            </a:p>
          </p:txBody>
        </p:sp>
        <p:cxnSp>
          <p:nvCxnSpPr>
            <p:cNvPr id="101" name="Straight Connector 100"/>
            <p:cNvCxnSpPr/>
            <p:nvPr/>
          </p:nvCxnSpPr>
          <p:spPr>
            <a:xfrm flipH="1">
              <a:off x="4341763" y="3861806"/>
              <a:ext cx="1507824"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513766" y="513502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sz="1400" dirty="0"/>
                <a:t>What infrastructure should I build?</a:t>
              </a:r>
            </a:p>
          </p:txBody>
        </p:sp>
        <p:cxnSp>
          <p:nvCxnSpPr>
            <p:cNvPr id="103" name="Straight Connector 102"/>
            <p:cNvCxnSpPr/>
            <p:nvPr/>
          </p:nvCxnSpPr>
          <p:spPr>
            <a:xfrm>
              <a:off x="3348059" y="2868186"/>
              <a:ext cx="2441504"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2512963" y="2045328"/>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What trade deals would most benefit my country?</a:t>
              </a:r>
            </a:p>
          </p:txBody>
        </p:sp>
      </p:grpSp>
      <p:sp>
        <p:nvSpPr>
          <p:cNvPr id="105" name="Oval 104"/>
          <p:cNvSpPr/>
          <p:nvPr/>
        </p:nvSpPr>
        <p:spPr>
          <a:xfrm>
            <a:off x="4091261" y="3001306"/>
            <a:ext cx="1416142" cy="1401037"/>
          </a:xfrm>
          <a:prstGeom prst="ellipse">
            <a:avLst/>
          </a:prstGeom>
          <a:blipFill>
            <a:blip r:embed="rId3" cstate="screen">
              <a:extLst>
                <a:ext uri="{28A0092B-C50C-407E-A947-70E740481C1C}">
                  <a14:useLocalDpi xmlns:a14="http://schemas.microsoft.com/office/drawing/2010/main"/>
                </a:ext>
              </a:extLst>
            </a:blip>
            <a:srcRect/>
            <a:stretch>
              <a:fillRect l="604" r="6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6" name="Oval 105"/>
          <p:cNvSpPr/>
          <p:nvPr/>
        </p:nvSpPr>
        <p:spPr>
          <a:xfrm>
            <a:off x="4091261" y="2989918"/>
            <a:ext cx="1416142" cy="1401037"/>
          </a:xfrm>
          <a:prstGeom prst="ellipse">
            <a:avLst/>
          </a:prstGeom>
          <a:blipFill>
            <a:blip r:embed="rId4" cstate="screen">
              <a:extLst>
                <a:ext uri="{28A0092B-C50C-407E-A947-70E740481C1C}">
                  <a14:useLocalDpi xmlns:a14="http://schemas.microsoft.com/office/drawing/2010/main"/>
                </a:ext>
              </a:extLst>
            </a:blip>
            <a:srcRect/>
            <a:stretch>
              <a:fillRect l="604" r="6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0535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800000">
                                      <p:cBhvr>
                                        <p:cTn id="6" dur="2000" fill="hold"/>
                                        <p:tgtEl>
                                          <p:spTgt spid="94"/>
                                        </p:tgtEl>
                                        <p:attrNameLst>
                                          <p:attrName>r</p:attrName>
                                        </p:attrNameLst>
                                      </p:cBhvr>
                                    </p:animRot>
                                  </p:childTnLst>
                                </p:cTn>
                              </p:par>
                              <p:par>
                                <p:cTn id="7" presetID="10"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animEffect transition="in" filter="fade">
                                      <p:cBhvr>
                                        <p:cTn id="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AutoShape 9" descr="PICT0094 bis"/>
          <p:cNvSpPr>
            <a:spLocks noChangeAspect="1" noChangeArrowheads="1"/>
          </p:cNvSpPr>
          <p:nvPr/>
        </p:nvSpPr>
        <p:spPr bwMode="auto">
          <a:xfrm>
            <a:off x="4464055" y="3281363"/>
            <a:ext cx="296863" cy="296863"/>
          </a:xfrm>
          <a:prstGeom prst="rect">
            <a:avLst/>
          </a:prstGeom>
          <a:noFill/>
          <a:ln w="9525">
            <a:noFill/>
            <a:miter lim="800000"/>
            <a:headEnd/>
            <a:tailEnd/>
          </a:ln>
        </p:spPr>
        <p:txBody>
          <a:bodyPr/>
          <a:lstStyle/>
          <a:p>
            <a:endParaRPr lang="en-US" sz="1600">
              <a:latin typeface="Calibri" pitchFamily="34" charset="0"/>
            </a:endParaRPr>
          </a:p>
        </p:txBody>
      </p:sp>
      <p:sp>
        <p:nvSpPr>
          <p:cNvPr id="30723" name="AutoShape 11" descr="PICT0094 bis"/>
          <p:cNvSpPr>
            <a:spLocks noChangeAspect="1" noChangeArrowheads="1"/>
          </p:cNvSpPr>
          <p:nvPr/>
        </p:nvSpPr>
        <p:spPr bwMode="auto">
          <a:xfrm>
            <a:off x="4464055" y="3281363"/>
            <a:ext cx="296863" cy="296863"/>
          </a:xfrm>
          <a:prstGeom prst="rect">
            <a:avLst/>
          </a:prstGeom>
          <a:noFill/>
          <a:ln w="9525">
            <a:noFill/>
            <a:miter lim="800000"/>
            <a:headEnd/>
            <a:tailEnd/>
          </a:ln>
        </p:spPr>
        <p:txBody>
          <a:bodyPr/>
          <a:lstStyle/>
          <a:p>
            <a:endParaRPr lang="en-US" sz="1600">
              <a:latin typeface="Calibri" pitchFamily="34" charset="0"/>
            </a:endParaRPr>
          </a:p>
        </p:txBody>
      </p:sp>
      <p:sp>
        <p:nvSpPr>
          <p:cNvPr id="30724" name="AutoShape 13" descr="PICT0094 bis"/>
          <p:cNvSpPr>
            <a:spLocks noChangeAspect="1" noChangeArrowheads="1"/>
          </p:cNvSpPr>
          <p:nvPr/>
        </p:nvSpPr>
        <p:spPr bwMode="auto">
          <a:xfrm>
            <a:off x="4464055" y="3281363"/>
            <a:ext cx="296863" cy="296863"/>
          </a:xfrm>
          <a:prstGeom prst="rect">
            <a:avLst/>
          </a:prstGeom>
          <a:noFill/>
          <a:ln w="9525">
            <a:noFill/>
            <a:miter lim="800000"/>
            <a:headEnd/>
            <a:tailEnd/>
          </a:ln>
        </p:spPr>
        <p:txBody>
          <a:bodyPr/>
          <a:lstStyle/>
          <a:p>
            <a:endParaRPr lang="en-US" sz="1600">
              <a:latin typeface="Calibri" pitchFamily="34" charset="0"/>
            </a:endParaRPr>
          </a:p>
        </p:txBody>
      </p:sp>
      <p:sp>
        <p:nvSpPr>
          <p:cNvPr id="30725" name="AutoShape 15" descr="PICT0094 bis"/>
          <p:cNvSpPr>
            <a:spLocks noChangeAspect="1" noChangeArrowheads="1"/>
          </p:cNvSpPr>
          <p:nvPr/>
        </p:nvSpPr>
        <p:spPr bwMode="auto">
          <a:xfrm>
            <a:off x="4464055" y="3281363"/>
            <a:ext cx="296863" cy="296863"/>
          </a:xfrm>
          <a:prstGeom prst="rect">
            <a:avLst/>
          </a:prstGeom>
          <a:noFill/>
          <a:ln w="9525">
            <a:noFill/>
            <a:miter lim="800000"/>
            <a:headEnd/>
            <a:tailEnd/>
          </a:ln>
        </p:spPr>
        <p:txBody>
          <a:bodyPr/>
          <a:lstStyle/>
          <a:p>
            <a:endParaRPr lang="en-US" sz="1600">
              <a:latin typeface="Calibri" pitchFamily="34" charset="0"/>
            </a:endParaRPr>
          </a:p>
        </p:txBody>
      </p:sp>
      <p:sp>
        <p:nvSpPr>
          <p:cNvPr id="30726" name="Text Box 60"/>
          <p:cNvSpPr txBox="1">
            <a:spLocks noChangeArrowheads="1"/>
          </p:cNvSpPr>
          <p:nvPr/>
        </p:nvSpPr>
        <p:spPr bwMode="auto">
          <a:xfrm>
            <a:off x="381004" y="6096000"/>
            <a:ext cx="2303463" cy="338554"/>
          </a:xfrm>
          <a:prstGeom prst="rect">
            <a:avLst/>
          </a:prstGeom>
          <a:noFill/>
          <a:ln w="9525">
            <a:noFill/>
            <a:miter lim="800000"/>
            <a:headEnd/>
            <a:tailEnd/>
          </a:ln>
        </p:spPr>
        <p:txBody>
          <a:bodyPr>
            <a:spAutoFit/>
          </a:bodyPr>
          <a:lstStyle/>
          <a:p>
            <a:r>
              <a:rPr lang="fr-FR" sz="1600" i="1">
                <a:latin typeface="Calibri" pitchFamily="34" charset="0"/>
              </a:rPr>
              <a:t>Nosy Be Pont cassé </a:t>
            </a:r>
          </a:p>
        </p:txBody>
      </p:sp>
      <p:sp>
        <p:nvSpPr>
          <p:cNvPr id="33799" name="ZoneTexte 17"/>
          <p:cNvSpPr txBox="1">
            <a:spLocks noChangeArrowheads="1"/>
          </p:cNvSpPr>
          <p:nvPr/>
        </p:nvSpPr>
        <p:spPr bwMode="auto">
          <a:xfrm>
            <a:off x="126317" y="336106"/>
            <a:ext cx="7871642" cy="400110"/>
          </a:xfrm>
          <a:prstGeom prst="rect">
            <a:avLst/>
          </a:prstGeom>
          <a:noFill/>
          <a:ln w="9525" algn="ctr">
            <a:noFill/>
            <a:miter lim="800000"/>
            <a:headEnd/>
            <a:tailEnd/>
          </a:ln>
        </p:spPr>
        <p:txBody>
          <a:bodyPr vert="horz" wrap="none" lIns="91440" tIns="45720" rIns="91440" bIns="45720" rtlCol="0" anchor="ctr">
            <a:spAutoFit/>
          </a:bodyPr>
          <a:lstStyle>
            <a:defPPr>
              <a:defRPr lang="en-US"/>
            </a:defPPr>
            <a:lvl1pPr>
              <a:spcBef>
                <a:spcPct val="0"/>
              </a:spcBef>
              <a:buNone/>
              <a:defRPr sz="2600" b="1">
                <a:latin typeface="Arial" panose="020B0604020202020204" pitchFamily="34" charset="0"/>
                <a:cs typeface="Arial" panose="020B0604020202020204" pitchFamily="34" charset="0"/>
              </a:defRPr>
            </a:lvl1pPr>
          </a:lstStyle>
          <a:p>
            <a:r>
              <a:rPr lang="en-US" sz="2000" cap="all" dirty="0">
                <a:solidFill>
                  <a:srgbClr val="003366"/>
                </a:solidFill>
              </a:rPr>
              <a:t>PPD Impact On Road Repair in Nosy Be &amp; Fort Dauphin</a:t>
            </a:r>
          </a:p>
        </p:txBody>
      </p:sp>
      <p:pic>
        <p:nvPicPr>
          <p:cNvPr id="30728" name="Picture 8" descr="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718" y="1290637"/>
            <a:ext cx="2852737" cy="2138363"/>
          </a:xfrm>
          <a:prstGeom prst="rect">
            <a:avLst/>
          </a:prstGeom>
          <a:noFill/>
          <a:ln w="9525">
            <a:noFill/>
            <a:miter lim="800000"/>
            <a:headEnd/>
            <a:tailEnd/>
          </a:ln>
        </p:spPr>
      </p:pic>
      <p:pic>
        <p:nvPicPr>
          <p:cNvPr id="30729" name="Picture 9" descr="100_051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125" y="3957639"/>
            <a:ext cx="2844800" cy="2132012"/>
          </a:xfrm>
          <a:prstGeom prst="rect">
            <a:avLst/>
          </a:prstGeom>
          <a:noFill/>
          <a:ln w="9525">
            <a:noFill/>
            <a:miter lim="800000"/>
            <a:headEnd/>
            <a:tailEnd/>
          </a:ln>
        </p:spPr>
      </p:pic>
      <p:pic>
        <p:nvPicPr>
          <p:cNvPr id="30730" name="Picture 4" descr="H:\PHOTOS\RIP 118 AVANT\P4110007_11+100.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136902" y="1300170"/>
            <a:ext cx="2782888" cy="2128837"/>
          </a:xfrm>
          <a:prstGeom prst="rect">
            <a:avLst/>
          </a:prstGeom>
          <a:noFill/>
          <a:ln w="9525">
            <a:noFill/>
            <a:miter lim="800000"/>
            <a:headEnd/>
            <a:tailEnd/>
          </a:ln>
        </p:spPr>
      </p:pic>
      <p:pic>
        <p:nvPicPr>
          <p:cNvPr id="30731" name="Picture 5" descr="H:\PHOTOS\RIP 118 AVANT\P4150062.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144838" y="3946525"/>
            <a:ext cx="2762250" cy="2127251"/>
          </a:xfrm>
          <a:prstGeom prst="rect">
            <a:avLst/>
          </a:prstGeom>
          <a:noFill/>
          <a:ln w="9525">
            <a:noFill/>
            <a:miter lim="800000"/>
            <a:headEnd/>
            <a:tailEnd/>
          </a:ln>
        </p:spPr>
      </p:pic>
      <p:pic>
        <p:nvPicPr>
          <p:cNvPr id="30732" name="Picture 8" descr="Hell-ville gabion 08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11891" y="1289051"/>
            <a:ext cx="2827337" cy="2120900"/>
          </a:xfrm>
          <a:prstGeom prst="rect">
            <a:avLst/>
          </a:prstGeom>
          <a:noFill/>
          <a:ln w="9525">
            <a:noFill/>
            <a:miter lim="800000"/>
            <a:headEnd/>
            <a:tailEnd/>
          </a:ln>
        </p:spPr>
      </p:pic>
      <p:pic>
        <p:nvPicPr>
          <p:cNvPr id="30733" name="Picture 9" descr="100_050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211893" y="3903670"/>
            <a:ext cx="2873375" cy="2154237"/>
          </a:xfrm>
          <a:prstGeom prst="rect">
            <a:avLst/>
          </a:prstGeom>
          <a:noFill/>
          <a:ln w="9525">
            <a:noFill/>
            <a:miter lim="800000"/>
            <a:headEnd/>
            <a:tailEnd/>
          </a:ln>
        </p:spPr>
      </p:pic>
      <p:sp>
        <p:nvSpPr>
          <p:cNvPr id="30734" name="ZoneTexte 32"/>
          <p:cNvSpPr txBox="1">
            <a:spLocks noChangeArrowheads="1"/>
          </p:cNvSpPr>
          <p:nvPr/>
        </p:nvSpPr>
        <p:spPr bwMode="auto">
          <a:xfrm>
            <a:off x="3098802" y="6045203"/>
            <a:ext cx="2592388" cy="584775"/>
          </a:xfrm>
          <a:prstGeom prst="rect">
            <a:avLst/>
          </a:prstGeom>
          <a:noFill/>
          <a:ln w="9525">
            <a:noFill/>
            <a:miter lim="800000"/>
            <a:headEnd/>
            <a:tailEnd/>
          </a:ln>
        </p:spPr>
        <p:txBody>
          <a:bodyPr>
            <a:spAutoFit/>
          </a:bodyPr>
          <a:lstStyle/>
          <a:p>
            <a:r>
              <a:rPr lang="fr-FR" sz="1600" i="1">
                <a:latin typeface="Calibri" pitchFamily="34" charset="0"/>
              </a:rPr>
              <a:t>RIP 118 : Soanierana – Ranomafana </a:t>
            </a:r>
          </a:p>
        </p:txBody>
      </p:sp>
      <p:sp>
        <p:nvSpPr>
          <p:cNvPr id="30735" name="ZoneTexte 33"/>
          <p:cNvSpPr txBox="1">
            <a:spLocks noChangeArrowheads="1"/>
          </p:cNvSpPr>
          <p:nvPr/>
        </p:nvSpPr>
        <p:spPr bwMode="auto">
          <a:xfrm>
            <a:off x="6705600" y="6043617"/>
            <a:ext cx="1944688" cy="584775"/>
          </a:xfrm>
          <a:prstGeom prst="rect">
            <a:avLst/>
          </a:prstGeom>
          <a:noFill/>
          <a:ln w="9525">
            <a:noFill/>
            <a:miter lim="800000"/>
            <a:headEnd/>
            <a:tailEnd/>
          </a:ln>
        </p:spPr>
        <p:txBody>
          <a:bodyPr>
            <a:spAutoFit/>
          </a:bodyPr>
          <a:lstStyle/>
          <a:p>
            <a:r>
              <a:rPr lang="fr-FR" sz="1600" i="1">
                <a:latin typeface="Calibri" pitchFamily="34" charset="0"/>
              </a:rPr>
              <a:t>Rue Camille Valentin Nosy Be</a:t>
            </a:r>
          </a:p>
        </p:txBody>
      </p:sp>
      <p:sp>
        <p:nvSpPr>
          <p:cNvPr id="30736" name="Down Arrow 18"/>
          <p:cNvSpPr>
            <a:spLocks noChangeArrowheads="1"/>
          </p:cNvSpPr>
          <p:nvPr/>
        </p:nvSpPr>
        <p:spPr bwMode="auto">
          <a:xfrm>
            <a:off x="1295400" y="3505200"/>
            <a:ext cx="381000" cy="3810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
        <p:nvSpPr>
          <p:cNvPr id="30737" name="Down Arrow 19"/>
          <p:cNvSpPr>
            <a:spLocks noChangeArrowheads="1"/>
          </p:cNvSpPr>
          <p:nvPr/>
        </p:nvSpPr>
        <p:spPr bwMode="auto">
          <a:xfrm>
            <a:off x="4343400" y="3505200"/>
            <a:ext cx="381000" cy="3810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
        <p:nvSpPr>
          <p:cNvPr id="30738" name="Down Arrow 20"/>
          <p:cNvSpPr>
            <a:spLocks noChangeArrowheads="1"/>
          </p:cNvSpPr>
          <p:nvPr/>
        </p:nvSpPr>
        <p:spPr bwMode="auto">
          <a:xfrm>
            <a:off x="7391400" y="3505200"/>
            <a:ext cx="381000" cy="3810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
        <p:nvSpPr>
          <p:cNvPr id="30739" name="Text Box 5"/>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D4EFCEDA-8CD7-4BEA-AEB9-BE655190F8FD}" type="slidenum">
              <a:rPr lang="en-US" sz="1200">
                <a:latin typeface="55 Helvetica Roman" charset="0"/>
              </a:rPr>
              <a:pPr algn="r" eaLnBrk="0" hangingPunct="0">
                <a:spcBef>
                  <a:spcPct val="50000"/>
                </a:spcBef>
              </a:pPr>
              <a:t>50</a:t>
            </a:fld>
            <a:endParaRPr lang="en-US" sz="1200">
              <a:latin typeface="55 Helvetica Roman" charset="0"/>
            </a:endParaRPr>
          </a:p>
        </p:txBody>
      </p:sp>
      <p:sp>
        <p:nvSpPr>
          <p:cNvPr id="30740" name="TextBox 5"/>
          <p:cNvSpPr txBox="1">
            <a:spLocks noChangeArrowheads="1"/>
          </p:cNvSpPr>
          <p:nvPr/>
        </p:nvSpPr>
        <p:spPr bwMode="auto">
          <a:xfrm>
            <a:off x="76200" y="6629400"/>
            <a:ext cx="5830888"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Uy, 2011 (Madagascar Growth Pole project, FPD Africa, World Bank Group) </a:t>
            </a:r>
          </a:p>
        </p:txBody>
      </p:sp>
    </p:spTree>
    <p:extLst>
      <p:ext uri="{BB962C8B-B14F-4D97-AF65-F5344CB8AC3E}">
        <p14:creationId xmlns:p14="http://schemas.microsoft.com/office/powerpoint/2010/main" val="2219865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304800" y="335578"/>
            <a:ext cx="6863610" cy="400110"/>
          </a:xfrm>
          <a:prstGeom prst="rect">
            <a:avLst/>
          </a:prstGeom>
          <a:noFill/>
          <a:ln w="9525" algn="ctr">
            <a:noFill/>
            <a:miter lim="800000"/>
            <a:headEnd/>
            <a:tailEnd/>
          </a:ln>
        </p:spPr>
        <p:txBody>
          <a:bodyPr wrap="none">
            <a:spAutoFit/>
          </a:bodyPr>
          <a:lstStyle/>
          <a:p>
            <a:pPr algn="l"/>
            <a:r>
              <a:rPr lang="en-US" sz="2000" b="1" cap="all" dirty="0">
                <a:solidFill>
                  <a:srgbClr val="003366"/>
                </a:solidFill>
                <a:latin typeface="Arial" panose="020B0604020202020204" pitchFamily="34" charset="0"/>
                <a:ea typeface="+mn-ea"/>
                <a:cs typeface="Arial" panose="020B0604020202020204" pitchFamily="34" charset="0"/>
              </a:rPr>
              <a:t>Competitiveness Payoffs - Cambodia Garment</a:t>
            </a:r>
          </a:p>
        </p:txBody>
      </p:sp>
      <p:sp>
        <p:nvSpPr>
          <p:cNvPr id="11267" name="Rectangle 3"/>
          <p:cNvSpPr>
            <a:spLocks noGrp="1" noChangeArrowheads="1"/>
          </p:cNvSpPr>
          <p:nvPr>
            <p:ph type="body" idx="4294967295"/>
          </p:nvPr>
        </p:nvSpPr>
        <p:spPr>
          <a:xfrm>
            <a:off x="0" y="1295400"/>
            <a:ext cx="8763000" cy="5334000"/>
          </a:xfrm>
          <a:prstGeom prst="rect">
            <a:avLst/>
          </a:prstGeom>
        </p:spPr>
        <p:txBody>
          <a:bodyPr>
            <a:noAutofit/>
          </a:bodyPr>
          <a:lstStyle/>
          <a:p>
            <a:pPr eaLnBrk="1" fontAlgn="auto" hangingPunct="1">
              <a:lnSpc>
                <a:spcPct val="120000"/>
              </a:lnSpc>
              <a:spcBef>
                <a:spcPts val="0"/>
              </a:spcBef>
              <a:spcAft>
                <a:spcPts val="0"/>
              </a:spcAft>
              <a:defRPr/>
            </a:pPr>
            <a:r>
              <a:rPr lang="en-US" sz="2000" dirty="0">
                <a:latin typeface="+mj-lt"/>
                <a:cs typeface="Arial" pitchFamily="34" charset="0"/>
              </a:rPr>
              <a:t>Two reductions of Export Management Fee has </a:t>
            </a:r>
          </a:p>
          <a:p>
            <a:pPr eaLnBrk="1" fontAlgn="auto" hangingPunct="1">
              <a:lnSpc>
                <a:spcPct val="120000"/>
              </a:lnSpc>
              <a:spcBef>
                <a:spcPts val="0"/>
              </a:spcBef>
              <a:spcAft>
                <a:spcPts val="0"/>
              </a:spcAft>
              <a:buFontTx/>
              <a:buNone/>
              <a:defRPr/>
            </a:pPr>
            <a:r>
              <a:rPr lang="en-US" sz="2000" dirty="0">
                <a:latin typeface="+mj-lt"/>
                <a:cs typeface="Arial" pitchFamily="34" charset="0"/>
              </a:rPr>
              <a:t>	saved GMAC members USD 2,2 millions (2008)</a:t>
            </a:r>
          </a:p>
          <a:p>
            <a:pPr eaLnBrk="1" fontAlgn="auto" hangingPunct="1">
              <a:lnSpc>
                <a:spcPct val="120000"/>
              </a:lnSpc>
              <a:spcBef>
                <a:spcPts val="0"/>
              </a:spcBef>
              <a:spcAft>
                <a:spcPts val="0"/>
              </a:spcAft>
              <a:defRPr/>
            </a:pPr>
            <a:r>
              <a:rPr lang="en-US" sz="2000" dirty="0">
                <a:latin typeface="+mj-lt"/>
                <a:cs typeface="Arial" pitchFamily="34" charset="0"/>
              </a:rPr>
              <a:t>Reduction of bureaucracy and documentation </a:t>
            </a:r>
          </a:p>
          <a:p>
            <a:pPr eaLnBrk="1" fontAlgn="auto" hangingPunct="1">
              <a:lnSpc>
                <a:spcPct val="120000"/>
              </a:lnSpc>
              <a:spcBef>
                <a:spcPts val="0"/>
              </a:spcBef>
              <a:spcAft>
                <a:spcPts val="0"/>
              </a:spcAft>
              <a:buFontTx/>
              <a:buNone/>
              <a:defRPr/>
            </a:pPr>
            <a:r>
              <a:rPr lang="en-US" sz="2000" dirty="0">
                <a:latin typeface="+mj-lt"/>
                <a:cs typeface="Arial" pitchFamily="34" charset="0"/>
              </a:rPr>
              <a:t>	required for import-export procedures;</a:t>
            </a:r>
          </a:p>
          <a:p>
            <a:pPr eaLnBrk="1" fontAlgn="auto" hangingPunct="1">
              <a:lnSpc>
                <a:spcPct val="120000"/>
              </a:lnSpc>
              <a:spcBef>
                <a:spcPts val="0"/>
              </a:spcBef>
              <a:spcAft>
                <a:spcPts val="0"/>
              </a:spcAft>
              <a:defRPr/>
            </a:pPr>
            <a:r>
              <a:rPr lang="en-US" sz="2000" dirty="0">
                <a:latin typeface="+mj-lt"/>
                <a:cs typeface="Arial" pitchFamily="34" charset="0"/>
              </a:rPr>
              <a:t>Certificate of Origin now issued within 48 hrs, with reduced cost and documentation (2 GMAC staff are positioned at </a:t>
            </a:r>
            <a:r>
              <a:rPr lang="en-US" sz="2000" dirty="0" err="1">
                <a:latin typeface="+mj-lt"/>
                <a:cs typeface="Arial" pitchFamily="34" charset="0"/>
              </a:rPr>
              <a:t>MoC</a:t>
            </a:r>
            <a:r>
              <a:rPr lang="en-US" sz="2000" dirty="0">
                <a:latin typeface="+mj-lt"/>
                <a:cs typeface="Arial" pitchFamily="34" charset="0"/>
              </a:rPr>
              <a:t> to assist factories in C/O applications);</a:t>
            </a:r>
          </a:p>
          <a:p>
            <a:pPr eaLnBrk="1" fontAlgn="auto" hangingPunct="1">
              <a:lnSpc>
                <a:spcPct val="120000"/>
              </a:lnSpc>
              <a:spcBef>
                <a:spcPts val="0"/>
              </a:spcBef>
              <a:spcAft>
                <a:spcPts val="0"/>
              </a:spcAft>
              <a:defRPr/>
            </a:pPr>
            <a:r>
              <a:rPr lang="en-US" sz="2000" dirty="0">
                <a:latin typeface="+mj-lt"/>
                <a:cs typeface="Arial" pitchFamily="34" charset="0"/>
              </a:rPr>
              <a:t>Introduction of the ASYCUDA system which has automated export documentation, saving time and money;</a:t>
            </a:r>
          </a:p>
          <a:p>
            <a:pPr eaLnBrk="1" fontAlgn="auto" hangingPunct="1">
              <a:lnSpc>
                <a:spcPct val="120000"/>
              </a:lnSpc>
              <a:spcBef>
                <a:spcPts val="0"/>
              </a:spcBef>
              <a:spcAft>
                <a:spcPts val="0"/>
              </a:spcAft>
              <a:defRPr/>
            </a:pPr>
            <a:r>
              <a:rPr lang="en-US" sz="2000" dirty="0">
                <a:latin typeface="+mj-lt"/>
                <a:cs typeface="Arial" pitchFamily="34" charset="0"/>
              </a:rPr>
              <a:t>Export procedures made transparent and communicated </a:t>
            </a:r>
          </a:p>
          <a:p>
            <a:pPr eaLnBrk="1" fontAlgn="auto" hangingPunct="1">
              <a:lnSpc>
                <a:spcPct val="120000"/>
              </a:lnSpc>
              <a:spcBef>
                <a:spcPts val="0"/>
              </a:spcBef>
              <a:spcAft>
                <a:spcPts val="0"/>
              </a:spcAft>
              <a:defRPr/>
            </a:pPr>
            <a:r>
              <a:rPr lang="en-US" sz="2000" dirty="0">
                <a:latin typeface="+mj-lt"/>
                <a:cs typeface="Arial" pitchFamily="34" charset="0"/>
              </a:rPr>
              <a:t>Reduced the employers’ contribution to the National Social Security  Fund from 1.8% to 0.8%</a:t>
            </a:r>
          </a:p>
          <a:p>
            <a:pPr eaLnBrk="1" fontAlgn="auto" hangingPunct="1">
              <a:lnSpc>
                <a:spcPct val="120000"/>
              </a:lnSpc>
              <a:spcBef>
                <a:spcPts val="0"/>
              </a:spcBef>
              <a:spcAft>
                <a:spcPts val="0"/>
              </a:spcAft>
              <a:defRPr/>
            </a:pPr>
            <a:r>
              <a:rPr lang="en-US" sz="2000" dirty="0">
                <a:latin typeface="+mj-lt"/>
                <a:cs typeface="Arial" pitchFamily="34" charset="0"/>
              </a:rPr>
              <a:t>New Union Law established</a:t>
            </a:r>
          </a:p>
          <a:p>
            <a:pPr eaLnBrk="1" fontAlgn="auto" hangingPunct="1">
              <a:lnSpc>
                <a:spcPct val="120000"/>
              </a:lnSpc>
              <a:spcBef>
                <a:spcPts val="0"/>
              </a:spcBef>
              <a:spcAft>
                <a:spcPts val="0"/>
              </a:spcAft>
              <a:defRPr/>
            </a:pPr>
            <a:r>
              <a:rPr lang="en-US" sz="2000" dirty="0">
                <a:latin typeface="+mj-lt"/>
                <a:cs typeface="Arial" pitchFamily="34" charset="0"/>
              </a:rPr>
              <a:t>Decade-long Night Shift dispute resolved (night rate from 200% to 130%)</a:t>
            </a:r>
          </a:p>
          <a:p>
            <a:pPr eaLnBrk="1" fontAlgn="auto" hangingPunct="1">
              <a:lnSpc>
                <a:spcPct val="120000"/>
              </a:lnSpc>
              <a:spcBef>
                <a:spcPts val="0"/>
              </a:spcBef>
              <a:spcAft>
                <a:spcPts val="0"/>
              </a:spcAft>
              <a:defRPr/>
            </a:pPr>
            <a:endParaRPr lang="en-US" sz="1800" dirty="0">
              <a:latin typeface="Arial" pitchFamily="34" charset="0"/>
              <a:cs typeface="Arial" pitchFamily="34" charset="0"/>
            </a:endParaRPr>
          </a:p>
          <a:p>
            <a:pPr marL="274320" indent="-274320" eaLnBrk="1" fontAlgn="auto" hangingPunct="1">
              <a:lnSpc>
                <a:spcPct val="90000"/>
              </a:lnSpc>
              <a:spcAft>
                <a:spcPts val="0"/>
              </a:spcAft>
              <a:buClr>
                <a:schemeClr val="accent3"/>
              </a:buClr>
              <a:buFontTx/>
              <a:buNone/>
              <a:defRPr/>
            </a:pPr>
            <a:endParaRPr lang="en-US" sz="1800" dirty="0">
              <a:latin typeface="Arial" pitchFamily="34" charset="0"/>
              <a:cs typeface="Arial" pitchFamily="34" charset="0"/>
            </a:endParaRPr>
          </a:p>
          <a:p>
            <a:pPr marL="274320" indent="-274320" eaLnBrk="1" fontAlgn="auto" hangingPunct="1">
              <a:lnSpc>
                <a:spcPct val="90000"/>
              </a:lnSpc>
              <a:spcAft>
                <a:spcPts val="0"/>
              </a:spcAft>
              <a:buClr>
                <a:schemeClr val="accent3"/>
              </a:buClr>
              <a:buFont typeface="Wingdings 2"/>
              <a:buChar char=""/>
              <a:defRPr/>
            </a:pPr>
            <a:endParaRPr lang="en-US" sz="1100" i="1" dirty="0">
              <a:solidFill>
                <a:schemeClr val="bg1">
                  <a:lumMod val="75000"/>
                </a:schemeClr>
              </a:solidFill>
            </a:endParaRPr>
          </a:p>
        </p:txBody>
      </p:sp>
      <p:pic>
        <p:nvPicPr>
          <p:cNvPr id="28676" name="Picture 5" descr="DSC04799.JPG"/>
          <p:cNvPicPr>
            <a:picLocks noChangeAspect="1"/>
          </p:cNvPicPr>
          <p:nvPr/>
        </p:nvPicPr>
        <p:blipFill>
          <a:blip r:embed="rId2" cstate="print"/>
          <a:srcRect/>
          <a:stretch>
            <a:fillRect/>
          </a:stretch>
        </p:blipFill>
        <p:spPr bwMode="auto">
          <a:xfrm>
            <a:off x="5562600" y="838200"/>
            <a:ext cx="3175000" cy="2057400"/>
          </a:xfrm>
          <a:prstGeom prst="rect">
            <a:avLst/>
          </a:prstGeom>
          <a:noFill/>
          <a:ln w="9525">
            <a:noFill/>
            <a:miter lim="800000"/>
            <a:headEnd/>
            <a:tailEnd/>
          </a:ln>
        </p:spPr>
      </p:pic>
      <p:sp>
        <p:nvSpPr>
          <p:cNvPr id="28677" name="Text Box 3"/>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90DAA4AA-F61E-490D-AB27-929FE9186B71}" type="slidenum">
              <a:rPr lang="fr-FR" sz="1200">
                <a:latin typeface="55 Helvetica Roman"/>
              </a:rPr>
              <a:pPr algn="r" eaLnBrk="0" hangingPunct="0">
                <a:spcBef>
                  <a:spcPct val="50000"/>
                </a:spcBef>
              </a:pPr>
              <a:t>51</a:t>
            </a:fld>
            <a:endParaRPr lang="fr-FR" sz="1200">
              <a:latin typeface="55 Helvetica Roman"/>
            </a:endParaRPr>
          </a:p>
        </p:txBody>
      </p:sp>
      <p:sp>
        <p:nvSpPr>
          <p:cNvPr id="28678" name="TextBox 5"/>
          <p:cNvSpPr txBox="1">
            <a:spLocks noChangeArrowheads="1"/>
          </p:cNvSpPr>
          <p:nvPr/>
        </p:nvSpPr>
        <p:spPr bwMode="auto">
          <a:xfrm>
            <a:off x="210407" y="6596158"/>
            <a:ext cx="2151797"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Van Sou Leng, 2009</a:t>
            </a:r>
          </a:p>
        </p:txBody>
      </p:sp>
    </p:spTree>
    <p:extLst>
      <p:ext uri="{BB962C8B-B14F-4D97-AF65-F5344CB8AC3E}">
        <p14:creationId xmlns:p14="http://schemas.microsoft.com/office/powerpoint/2010/main" val="1702092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6457954" y="5595939"/>
            <a:ext cx="1141413" cy="369332"/>
          </a:xfrm>
          <a:prstGeom prst="rect">
            <a:avLst/>
          </a:prstGeom>
          <a:noFill/>
          <a:ln w="9525">
            <a:noFill/>
            <a:miter lim="800000"/>
            <a:headEnd/>
            <a:tailEnd/>
          </a:ln>
        </p:spPr>
        <p:txBody>
          <a:bodyPr>
            <a:spAutoFit/>
          </a:bodyPr>
          <a:lstStyle/>
          <a:p>
            <a:endParaRPr lang="en-US">
              <a:latin typeface="Tahoma" pitchFamily="34" charset="0"/>
            </a:endParaRPr>
          </a:p>
        </p:txBody>
      </p:sp>
      <p:sp>
        <p:nvSpPr>
          <p:cNvPr id="7" name="Rectangle 2"/>
          <p:cNvSpPr txBox="1">
            <a:spLocks noChangeArrowheads="1"/>
          </p:cNvSpPr>
          <p:nvPr/>
        </p:nvSpPr>
        <p:spPr bwMode="auto">
          <a:xfrm>
            <a:off x="685805" y="356365"/>
            <a:ext cx="5744329" cy="400110"/>
          </a:xfrm>
          <a:prstGeom prst="rect">
            <a:avLst/>
          </a:prstGeom>
          <a:noFill/>
          <a:ln w="9525" algn="ctr">
            <a:noFill/>
            <a:miter lim="800000"/>
            <a:headEnd/>
            <a:tailEnd/>
          </a:ln>
        </p:spPr>
        <p:txBody>
          <a:bodyPr vert="horz" wrap="none" lIns="91440" tIns="45720" rIns="91440" bIns="45720" numCol="1" anchor="ctr" anchorCtr="0" compatLnSpc="1">
            <a:prstTxWarp prst="textNoShape">
              <a:avLst/>
            </a:prstTxWarp>
            <a:spAutoFit/>
          </a:bodyPr>
          <a:lstStyle>
            <a:lvl1pPr defTabSz="457200" eaLnBrk="0" hangingPunct="0">
              <a:defRPr sz="2000" b="1" cap="all">
                <a:solidFill>
                  <a:schemeClr val="tx2"/>
                </a:solidFill>
                <a:latin typeface="Arial" pitchFamily="34" charset="0"/>
              </a:defRPr>
            </a:lvl1pPr>
            <a:lvl2pPr defTabSz="457200" eaLnBrk="1" hangingPunct="1">
              <a:defRPr sz="3600" b="1">
                <a:latin typeface="Arial" pitchFamily="-65" charset="0"/>
                <a:ea typeface="ＭＳ Ｐゴシック" pitchFamily="-65" charset="-128"/>
                <a:cs typeface="ＭＳ Ｐゴシック" pitchFamily="-65" charset="-128"/>
              </a:defRPr>
            </a:lvl2pPr>
            <a:lvl3pPr defTabSz="457200" eaLnBrk="1" hangingPunct="1">
              <a:defRPr sz="3600" b="1">
                <a:latin typeface="Arial" pitchFamily="-65" charset="0"/>
                <a:ea typeface="ＭＳ Ｐゴシック" pitchFamily="-65" charset="-128"/>
                <a:cs typeface="ＭＳ Ｐゴシック" pitchFamily="-65" charset="-128"/>
              </a:defRPr>
            </a:lvl3pPr>
            <a:lvl4pPr defTabSz="457200" eaLnBrk="1" hangingPunct="1">
              <a:defRPr sz="3600" b="1">
                <a:latin typeface="Arial" pitchFamily="-65" charset="0"/>
                <a:ea typeface="ＭＳ Ｐゴシック" pitchFamily="-65" charset="-128"/>
                <a:cs typeface="ＭＳ Ｐゴシック" pitchFamily="-65" charset="-128"/>
              </a:defRPr>
            </a:lvl4pPr>
            <a:lvl5pPr defTabSz="457200" eaLnBrk="1" hangingPunct="1">
              <a:defRPr sz="3600" b="1">
                <a:latin typeface="Arial" pitchFamily="-65" charset="0"/>
                <a:ea typeface="ＭＳ Ｐゴシック" pitchFamily="-65" charset="-128"/>
                <a:cs typeface="ＭＳ Ｐゴシック" pitchFamily="-65" charset="-128"/>
              </a:defRPr>
            </a:lvl5pPr>
            <a:lvl6pPr marL="457200" defTabSz="457200" fontAlgn="base">
              <a:spcBef>
                <a:spcPct val="0"/>
              </a:spcBef>
              <a:spcAft>
                <a:spcPct val="0"/>
              </a:spcAft>
              <a:defRPr sz="3600" b="1">
                <a:latin typeface="Arial" pitchFamily="-65" charset="0"/>
                <a:ea typeface="ＭＳ Ｐゴシック" pitchFamily="-65" charset="-128"/>
                <a:cs typeface="ＭＳ Ｐゴシック" pitchFamily="-65" charset="-128"/>
              </a:defRPr>
            </a:lvl6pPr>
            <a:lvl7pPr marL="914400" defTabSz="457200" fontAlgn="base">
              <a:spcBef>
                <a:spcPct val="0"/>
              </a:spcBef>
              <a:spcAft>
                <a:spcPct val="0"/>
              </a:spcAft>
              <a:defRPr sz="3600" b="1">
                <a:latin typeface="Arial" pitchFamily="-65" charset="0"/>
                <a:ea typeface="ＭＳ Ｐゴシック" pitchFamily="-65" charset="-128"/>
                <a:cs typeface="ＭＳ Ｐゴシック" pitchFamily="-65" charset="-128"/>
              </a:defRPr>
            </a:lvl7pPr>
            <a:lvl8pPr marL="1371600" defTabSz="457200" fontAlgn="base">
              <a:spcBef>
                <a:spcPct val="0"/>
              </a:spcBef>
              <a:spcAft>
                <a:spcPct val="0"/>
              </a:spcAft>
              <a:defRPr sz="3600" b="1">
                <a:latin typeface="Arial" pitchFamily="-65" charset="0"/>
                <a:ea typeface="ＭＳ Ｐゴシック" pitchFamily="-65" charset="-128"/>
                <a:cs typeface="ＭＳ Ｐゴシック" pitchFamily="-65" charset="-128"/>
              </a:defRPr>
            </a:lvl8pPr>
            <a:lvl9pPr marL="1828800" defTabSz="457200" fontAlgn="base">
              <a:spcBef>
                <a:spcPct val="0"/>
              </a:spcBef>
              <a:spcAft>
                <a:spcPct val="0"/>
              </a:spcAft>
              <a:defRPr sz="3600" b="1">
                <a:latin typeface="Arial" pitchFamily="-65" charset="0"/>
                <a:ea typeface="ＭＳ Ｐゴシック" pitchFamily="-65" charset="-128"/>
                <a:cs typeface="ＭＳ Ｐゴシック" pitchFamily="-65" charset="-128"/>
              </a:defRPr>
            </a:lvl9pPr>
          </a:lstStyle>
          <a:p>
            <a:r>
              <a:rPr lang="en-US" dirty="0"/>
              <a:t>Cambodia’s garment exports results</a:t>
            </a:r>
          </a:p>
        </p:txBody>
      </p:sp>
      <p:sp>
        <p:nvSpPr>
          <p:cNvPr id="29702" name="Text Box 5"/>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F409F3FB-5772-4DF0-A0E8-07EF1641B7F4}" type="slidenum">
              <a:rPr lang="en-US" sz="1200">
                <a:solidFill>
                  <a:schemeClr val="bg1">
                    <a:lumMod val="65000"/>
                  </a:schemeClr>
                </a:solidFill>
                <a:latin typeface="55 Helvetica Roman"/>
              </a:rPr>
              <a:pPr algn="r" eaLnBrk="0" hangingPunct="0">
                <a:spcBef>
                  <a:spcPct val="50000"/>
                </a:spcBef>
              </a:pPr>
              <a:t>52</a:t>
            </a:fld>
            <a:endParaRPr lang="en-US" sz="1200">
              <a:solidFill>
                <a:schemeClr val="bg1">
                  <a:lumMod val="65000"/>
                </a:schemeClr>
              </a:solidFill>
              <a:latin typeface="55 Helvetica Roman"/>
            </a:endParaRPr>
          </a:p>
        </p:txBody>
      </p:sp>
      <p:sp>
        <p:nvSpPr>
          <p:cNvPr id="29703" name="TextBox 5"/>
          <p:cNvSpPr txBox="1">
            <a:spLocks noChangeArrowheads="1"/>
          </p:cNvSpPr>
          <p:nvPr/>
        </p:nvSpPr>
        <p:spPr bwMode="auto">
          <a:xfrm>
            <a:off x="76200" y="6629407"/>
            <a:ext cx="1524000" cy="246221"/>
          </a:xfrm>
          <a:prstGeom prst="rect">
            <a:avLst/>
          </a:prstGeom>
          <a:noFill/>
          <a:ln w="9525">
            <a:noFill/>
            <a:miter lim="800000"/>
            <a:headEnd/>
            <a:tailEnd/>
          </a:ln>
        </p:spPr>
        <p:txBody>
          <a:bodyPr>
            <a:spAutoFit/>
          </a:bodyPr>
          <a:lstStyle/>
          <a:p>
            <a:pPr eaLnBrk="0" hangingPunct="0"/>
            <a:r>
              <a:rPr lang="en-US" sz="1000">
                <a:solidFill>
                  <a:schemeClr val="bg1"/>
                </a:solidFill>
                <a:latin typeface="Calibri" pitchFamily="34" charset="0"/>
              </a:rPr>
              <a:t>Van Sou Leng, 2011</a:t>
            </a:r>
          </a:p>
        </p:txBody>
      </p:sp>
      <p:grpSp>
        <p:nvGrpSpPr>
          <p:cNvPr id="3" name="Group 2"/>
          <p:cNvGrpSpPr/>
          <p:nvPr/>
        </p:nvGrpSpPr>
        <p:grpSpPr>
          <a:xfrm>
            <a:off x="606760" y="825693"/>
            <a:ext cx="8037963" cy="5654041"/>
            <a:chOff x="533400" y="746760"/>
            <a:chExt cx="8037963" cy="5654041"/>
          </a:xfrm>
        </p:grpSpPr>
        <p:pic>
          <p:nvPicPr>
            <p:cNvPr id="112642" name="Picture 2" descr="http://www.etmcambodia.com/uploads/special-report-etme135-a6.jpg">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0363" y="746760"/>
              <a:ext cx="8001000" cy="5654041"/>
            </a:xfrm>
            <a:prstGeom prst="rect">
              <a:avLst/>
            </a:prstGeom>
            <a:noFill/>
            <a:extLst>
              <a:ext uri="{909E8E84-426E-40DD-AFC4-6F175D3DCCD1}">
                <a14:hiddenFill xmlns:a14="http://schemas.microsoft.com/office/drawing/2010/main">
                  <a:solidFill>
                    <a:srgbClr val="FFFFFF"/>
                  </a:solidFill>
                </a14:hiddenFill>
              </a:ext>
            </a:extLst>
          </p:spPr>
        </p:pic>
        <p:sp>
          <p:nvSpPr>
            <p:cNvPr id="29699" name="Line 4"/>
            <p:cNvSpPr>
              <a:spLocks noChangeShapeType="1"/>
            </p:cNvSpPr>
            <p:nvPr/>
          </p:nvSpPr>
          <p:spPr bwMode="auto">
            <a:xfrm flipV="1">
              <a:off x="1543050" y="1744980"/>
              <a:ext cx="6534150" cy="3657600"/>
            </a:xfrm>
            <a:prstGeom prst="line">
              <a:avLst/>
            </a:prstGeom>
            <a:noFill/>
            <a:ln w="76200">
              <a:solidFill>
                <a:srgbClr val="FF99CC"/>
              </a:solidFill>
              <a:prstDash val="sysDot"/>
              <a:miter lim="800000"/>
              <a:headEnd/>
              <a:tailEnd type="triangle" w="med" len="med"/>
            </a:ln>
          </p:spPr>
          <p:txBody>
            <a:bodyPr wrap="none"/>
            <a:lstStyle/>
            <a:p>
              <a:endParaRPr lang="en-US"/>
            </a:p>
          </p:txBody>
        </p:sp>
        <p:sp>
          <p:nvSpPr>
            <p:cNvPr id="2" name="Rectangle 1"/>
            <p:cNvSpPr/>
            <p:nvPr/>
          </p:nvSpPr>
          <p:spPr>
            <a:xfrm>
              <a:off x="533400" y="838200"/>
              <a:ext cx="877437" cy="9067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sz="1400" b="1" dirty="0">
                <a:solidFill>
                  <a:schemeClr val="tx1"/>
                </a:solidFill>
                <a:latin typeface="Bell MT" pitchFamily="18" charset="0"/>
              </a:endParaRPr>
            </a:p>
            <a:p>
              <a:pPr algn="r"/>
              <a:endParaRPr lang="en-US" sz="1400" b="1" dirty="0">
                <a:solidFill>
                  <a:schemeClr val="tx1"/>
                </a:solidFill>
                <a:latin typeface="Bell MT" pitchFamily="18" charset="0"/>
              </a:endParaRPr>
            </a:p>
            <a:p>
              <a:pPr algn="r"/>
              <a:r>
                <a:rPr lang="en-US" sz="1400" b="1" dirty="0">
                  <a:solidFill>
                    <a:schemeClr val="tx1"/>
                  </a:solidFill>
                  <a:latin typeface="Bell MT" pitchFamily="18" charset="0"/>
                </a:rPr>
                <a:t>4,000</a:t>
              </a:r>
              <a:endParaRPr lang="en-US" b="1" dirty="0">
                <a:solidFill>
                  <a:schemeClr val="tx1"/>
                </a:solidFill>
                <a:latin typeface="Bell MT" pitchFamily="18" charset="0"/>
              </a:endParaRPr>
            </a:p>
          </p:txBody>
        </p:sp>
      </p:grpSp>
    </p:spTree>
    <p:extLst>
      <p:ext uri="{BB962C8B-B14F-4D97-AF65-F5344CB8AC3E}">
        <p14:creationId xmlns:p14="http://schemas.microsoft.com/office/powerpoint/2010/main" val="308694821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VIII: OUTREACH AND COMMUNICATIONS </a:t>
            </a:r>
            <a:br>
              <a:rPr lang="en-US" sz="2400" dirty="0"/>
            </a:br>
            <a:endParaRPr lang="en-US" sz="2400" dirty="0"/>
          </a:p>
        </p:txBody>
      </p:sp>
      <p:sp>
        <p:nvSpPr>
          <p:cNvPr id="3" name="Subtitle 2"/>
          <p:cNvSpPr>
            <a:spLocks noGrp="1"/>
          </p:cNvSpPr>
          <p:nvPr>
            <p:ph type="subTitle" idx="1"/>
          </p:nvPr>
        </p:nvSpPr>
        <p:spPr>
          <a:xfrm>
            <a:off x="1447800" y="2590800"/>
            <a:ext cx="6400800" cy="1752600"/>
          </a:xfrm>
        </p:spPr>
        <p:txBody>
          <a:bodyPr/>
          <a:lstStyle/>
          <a:p>
            <a:r>
              <a:rPr lang="en-US" sz="2400" i="1" dirty="0"/>
              <a:t>Enabling communication of a shared vision and understanding through the development of a common language is essential for building trust among stakeholders and keeping them engaged.</a:t>
            </a:r>
            <a:endParaRPr lang="en-US" dirty="0"/>
          </a:p>
        </p:txBody>
      </p:sp>
    </p:spTree>
    <p:extLst>
      <p:ext uri="{BB962C8B-B14F-4D97-AF65-F5344CB8AC3E}">
        <p14:creationId xmlns:p14="http://schemas.microsoft.com/office/powerpoint/2010/main" val="1055227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F442EC48-AAE4-4DF1-84FB-31228CA2063F}" type="slidenum">
              <a:rPr lang="fr-FR" sz="1200">
                <a:latin typeface="55 Helvetica Roman"/>
              </a:rPr>
              <a:pPr algn="r" eaLnBrk="0" hangingPunct="0">
                <a:spcBef>
                  <a:spcPct val="50000"/>
                </a:spcBef>
              </a:pPr>
              <a:t>54</a:t>
            </a:fld>
            <a:endParaRPr lang="fr-FR" sz="1200">
              <a:latin typeface="55 Helvetica Roman"/>
            </a:endParaRPr>
          </a:p>
        </p:txBody>
      </p:sp>
      <p:sp>
        <p:nvSpPr>
          <p:cNvPr id="10" name="Rectangle 5"/>
          <p:cNvSpPr>
            <a:spLocks noChangeArrowheads="1"/>
          </p:cNvSpPr>
          <p:nvPr/>
        </p:nvSpPr>
        <p:spPr bwMode="auto">
          <a:xfrm>
            <a:off x="4468813" y="3095625"/>
            <a:ext cx="0" cy="369332"/>
          </a:xfrm>
          <a:prstGeom prst="rect">
            <a:avLst/>
          </a:prstGeom>
          <a:noFill/>
          <a:ln w="9525">
            <a:noFill/>
            <a:miter lim="800000"/>
            <a:headEnd/>
            <a:tailEnd/>
          </a:ln>
          <a:effectLst/>
        </p:spPr>
        <p:txBody>
          <a:bodyPr>
            <a:spAutoFit/>
          </a:bodyPr>
          <a:lstStyle/>
          <a:p>
            <a:endParaRPr lang="fr-FR"/>
          </a:p>
        </p:txBody>
      </p:sp>
      <p:pic>
        <p:nvPicPr>
          <p:cNvPr id="11" name="Picture 6" descr="Signature of protocols for prosperity"/>
          <p:cNvPicPr>
            <a:picLocks noChangeAspect="1" noChangeArrowheads="1"/>
          </p:cNvPicPr>
          <p:nvPr/>
        </p:nvPicPr>
        <p:blipFill>
          <a:blip r:embed="rId3" cstate="screen"/>
          <a:srcRect/>
          <a:stretch>
            <a:fillRect/>
          </a:stretch>
        </p:blipFill>
        <p:spPr bwMode="auto">
          <a:xfrm>
            <a:off x="2971800" y="2743201"/>
            <a:ext cx="2209800" cy="1657351"/>
          </a:xfrm>
          <a:prstGeom prst="rect">
            <a:avLst/>
          </a:prstGeom>
          <a:noFill/>
          <a:ln w="9525">
            <a:solidFill>
              <a:schemeClr val="tx1"/>
            </a:solidFill>
            <a:miter lim="800000"/>
            <a:headEnd/>
            <a:tailEnd/>
          </a:ln>
          <a:effectLst/>
        </p:spPr>
      </p:pic>
      <p:pic>
        <p:nvPicPr>
          <p:cNvPr id="12" name="Picture 7" descr="ouf1"/>
          <p:cNvPicPr>
            <a:picLocks noChangeAspect="1" noChangeArrowheads="1"/>
          </p:cNvPicPr>
          <p:nvPr/>
        </p:nvPicPr>
        <p:blipFill>
          <a:blip r:embed="rId4" cstate="screen"/>
          <a:srcRect/>
          <a:stretch>
            <a:fillRect/>
          </a:stretch>
        </p:blipFill>
        <p:spPr bwMode="auto">
          <a:xfrm>
            <a:off x="4038600" y="990600"/>
            <a:ext cx="2209800" cy="1582739"/>
          </a:xfrm>
          <a:prstGeom prst="rect">
            <a:avLst/>
          </a:prstGeom>
          <a:noFill/>
          <a:ln w="9525">
            <a:solidFill>
              <a:schemeClr val="tx1"/>
            </a:solidFill>
            <a:miter lim="800000"/>
            <a:headEnd/>
            <a:tailEnd/>
          </a:ln>
          <a:effectLst/>
        </p:spPr>
      </p:pic>
      <p:pic>
        <p:nvPicPr>
          <p:cNvPr id="13" name="Picture 8"/>
          <p:cNvPicPr>
            <a:picLocks noChangeAspect="1" noChangeArrowheads="1"/>
          </p:cNvPicPr>
          <p:nvPr/>
        </p:nvPicPr>
        <p:blipFill>
          <a:blip r:embed="rId5" cstate="screen"/>
          <a:srcRect/>
          <a:stretch>
            <a:fillRect/>
          </a:stretch>
        </p:blipFill>
        <p:spPr bwMode="auto">
          <a:xfrm>
            <a:off x="690568" y="1828800"/>
            <a:ext cx="2128837" cy="3048000"/>
          </a:xfrm>
          <a:prstGeom prst="rect">
            <a:avLst/>
          </a:prstGeom>
          <a:noFill/>
          <a:ln w="9525">
            <a:noFill/>
            <a:miter lim="800000"/>
            <a:headEnd/>
            <a:tailEnd/>
          </a:ln>
          <a:effectLst/>
        </p:spPr>
      </p:pic>
      <p:pic>
        <p:nvPicPr>
          <p:cNvPr id="14" name="Picture 9" descr="bulldozer_big"/>
          <p:cNvPicPr>
            <a:picLocks noChangeAspect="1" noChangeArrowheads="1"/>
          </p:cNvPicPr>
          <p:nvPr/>
        </p:nvPicPr>
        <p:blipFill>
          <a:blip r:embed="rId6" cstate="screen"/>
          <a:srcRect/>
          <a:stretch>
            <a:fillRect/>
          </a:stretch>
        </p:blipFill>
        <p:spPr bwMode="auto">
          <a:xfrm>
            <a:off x="228600" y="914407"/>
            <a:ext cx="914400" cy="777875"/>
          </a:xfrm>
          <a:prstGeom prst="rect">
            <a:avLst/>
          </a:prstGeom>
          <a:noFill/>
          <a:ln w="9525">
            <a:noFill/>
            <a:miter lim="800000"/>
            <a:headEnd/>
            <a:tailEnd/>
          </a:ln>
        </p:spPr>
      </p:pic>
      <p:pic>
        <p:nvPicPr>
          <p:cNvPr id="15" name="Picture 10"/>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3200" y="876301"/>
            <a:ext cx="2095500" cy="1181100"/>
          </a:xfrm>
          <a:prstGeom prst="rect">
            <a:avLst/>
          </a:prstGeom>
          <a:noFill/>
          <a:ln w="9525">
            <a:noFill/>
            <a:miter lim="800000"/>
            <a:headEnd/>
            <a:tailEnd/>
          </a:ln>
        </p:spPr>
      </p:pic>
      <p:pic>
        <p:nvPicPr>
          <p:cNvPr id="16" name="Picture 11" descr="honesty-kills-corruption">
            <a:hlinkClick r:id="rId8"/>
          </p:cNvPr>
          <p:cNvPicPr>
            <a:picLocks noChangeAspect="1" noChangeArrowheads="1"/>
          </p:cNvPicPr>
          <p:nvPr/>
        </p:nvPicPr>
        <p:blipFill>
          <a:blip r:embed="rId9" cstate="print"/>
          <a:srcRect/>
          <a:stretch>
            <a:fillRect/>
          </a:stretch>
        </p:blipFill>
        <p:spPr bwMode="auto">
          <a:xfrm>
            <a:off x="6477000" y="2590800"/>
            <a:ext cx="2362200" cy="1455739"/>
          </a:xfrm>
          <a:prstGeom prst="rect">
            <a:avLst/>
          </a:prstGeom>
          <a:noFill/>
        </p:spPr>
      </p:pic>
      <p:sp>
        <p:nvSpPr>
          <p:cNvPr id="17" name="Text Box 12"/>
          <p:cNvSpPr txBox="1">
            <a:spLocks noChangeArrowheads="1"/>
          </p:cNvSpPr>
          <p:nvPr/>
        </p:nvSpPr>
        <p:spPr bwMode="auto">
          <a:xfrm>
            <a:off x="6477000" y="4114806"/>
            <a:ext cx="2667000" cy="461665"/>
          </a:xfrm>
          <a:prstGeom prst="rect">
            <a:avLst/>
          </a:prstGeom>
          <a:noFill/>
          <a:ln w="9525">
            <a:noFill/>
            <a:miter lim="800000"/>
            <a:headEnd/>
            <a:tailEnd/>
          </a:ln>
          <a:effectLst/>
        </p:spPr>
        <p:txBody>
          <a:bodyPr>
            <a:spAutoFit/>
          </a:bodyPr>
          <a:lstStyle/>
          <a:p>
            <a:pPr>
              <a:spcBef>
                <a:spcPct val="50000"/>
              </a:spcBef>
            </a:pPr>
            <a:r>
              <a:rPr lang="en-US" sz="1200">
                <a:latin typeface="Verdana" pitchFamily="34" charset="0"/>
              </a:rPr>
              <a:t>Georgia legal and judicial reform</a:t>
            </a:r>
          </a:p>
        </p:txBody>
      </p:sp>
      <p:sp>
        <p:nvSpPr>
          <p:cNvPr id="18" name="Text Box 13"/>
          <p:cNvSpPr txBox="1">
            <a:spLocks noChangeArrowheads="1"/>
          </p:cNvSpPr>
          <p:nvPr/>
        </p:nvSpPr>
        <p:spPr bwMode="auto">
          <a:xfrm>
            <a:off x="1447800" y="1066801"/>
            <a:ext cx="2667000" cy="461665"/>
          </a:xfrm>
          <a:prstGeom prst="rect">
            <a:avLst/>
          </a:prstGeom>
          <a:noFill/>
          <a:ln w="9525">
            <a:noFill/>
            <a:miter lim="800000"/>
            <a:headEnd/>
            <a:tailEnd/>
          </a:ln>
          <a:effectLst/>
        </p:spPr>
        <p:txBody>
          <a:bodyPr>
            <a:spAutoFit/>
          </a:bodyPr>
          <a:lstStyle/>
          <a:p>
            <a:pPr>
              <a:spcBef>
                <a:spcPct val="50000"/>
              </a:spcBef>
            </a:pPr>
            <a:r>
              <a:rPr lang="en-US" sz="1200">
                <a:latin typeface="Verdana" pitchFamily="34" charset="0"/>
              </a:rPr>
              <a:t>Bosnia Bulldozer initiative, “50 reforms in 150 days”</a:t>
            </a:r>
          </a:p>
        </p:txBody>
      </p:sp>
      <p:sp>
        <p:nvSpPr>
          <p:cNvPr id="19" name="Text Box 14"/>
          <p:cNvSpPr txBox="1">
            <a:spLocks noChangeArrowheads="1"/>
          </p:cNvSpPr>
          <p:nvPr/>
        </p:nvSpPr>
        <p:spPr bwMode="auto">
          <a:xfrm>
            <a:off x="6934200" y="2133601"/>
            <a:ext cx="1371600" cy="276999"/>
          </a:xfrm>
          <a:prstGeom prst="rect">
            <a:avLst/>
          </a:prstGeom>
          <a:noFill/>
          <a:ln w="9525">
            <a:noFill/>
            <a:miter lim="800000"/>
            <a:headEnd/>
            <a:tailEnd/>
          </a:ln>
          <a:effectLst/>
        </p:spPr>
        <p:txBody>
          <a:bodyPr>
            <a:spAutoFit/>
          </a:bodyPr>
          <a:lstStyle/>
          <a:p>
            <a:pPr>
              <a:spcBef>
                <a:spcPct val="50000"/>
              </a:spcBef>
            </a:pPr>
            <a:r>
              <a:rPr lang="en-US" sz="1200">
                <a:latin typeface="Verdana" pitchFamily="34" charset="0"/>
              </a:rPr>
              <a:t>Nigeria PPD</a:t>
            </a:r>
          </a:p>
        </p:txBody>
      </p:sp>
      <p:pic>
        <p:nvPicPr>
          <p:cNvPr id="20" name="Picture 15"/>
          <p:cNvPicPr>
            <a:picLocks noChangeAspect="1" noChangeArrowheads="1"/>
          </p:cNvPicPr>
          <p:nvPr/>
        </p:nvPicPr>
        <p:blipFill>
          <a:blip r:embed="rId10" cstate="screen"/>
          <a:srcRect/>
          <a:stretch>
            <a:fillRect/>
          </a:stretch>
        </p:blipFill>
        <p:spPr bwMode="auto">
          <a:xfrm>
            <a:off x="0" y="5018088"/>
            <a:ext cx="2057400" cy="1458912"/>
          </a:xfrm>
          <a:prstGeom prst="rect">
            <a:avLst/>
          </a:prstGeom>
          <a:noFill/>
          <a:ln w="12700">
            <a:miter lim="800000"/>
            <a:headEnd type="none" w="sm" len="sm"/>
            <a:tailEnd type="none" w="sm" len="sm"/>
          </a:ln>
        </p:spPr>
      </p:pic>
      <p:pic>
        <p:nvPicPr>
          <p:cNvPr id="21" name="Picture 17" descr="NameShame2-lg">
            <a:hlinkClick r:id="rId11"/>
          </p:cNvPr>
          <p:cNvPicPr>
            <a:picLocks noChangeAspect="1" noChangeArrowheads="1"/>
          </p:cNvPicPr>
          <p:nvPr/>
        </p:nvPicPr>
        <p:blipFill>
          <a:blip r:embed="rId12" cstate="print"/>
          <a:srcRect/>
          <a:stretch>
            <a:fillRect/>
          </a:stretch>
        </p:blipFill>
        <p:spPr bwMode="auto">
          <a:xfrm>
            <a:off x="6477000" y="4572007"/>
            <a:ext cx="1714500" cy="1400175"/>
          </a:xfrm>
          <a:prstGeom prst="rect">
            <a:avLst/>
          </a:prstGeom>
          <a:noFill/>
        </p:spPr>
      </p:pic>
      <p:sp>
        <p:nvSpPr>
          <p:cNvPr id="22" name="Text Box 18"/>
          <p:cNvSpPr txBox="1">
            <a:spLocks noChangeArrowheads="1"/>
          </p:cNvSpPr>
          <p:nvPr/>
        </p:nvSpPr>
        <p:spPr bwMode="auto">
          <a:xfrm>
            <a:off x="6324600" y="6019807"/>
            <a:ext cx="2667000" cy="646331"/>
          </a:xfrm>
          <a:prstGeom prst="rect">
            <a:avLst/>
          </a:prstGeom>
          <a:noFill/>
          <a:ln w="9525">
            <a:noFill/>
            <a:miter lim="800000"/>
            <a:headEnd/>
            <a:tailEnd/>
          </a:ln>
          <a:effectLst/>
        </p:spPr>
        <p:txBody>
          <a:bodyPr>
            <a:spAutoFit/>
          </a:bodyPr>
          <a:lstStyle/>
          <a:p>
            <a:pPr>
              <a:spcBef>
                <a:spcPct val="50000"/>
              </a:spcBef>
            </a:pPr>
            <a:r>
              <a:rPr lang="en-US" sz="1200" dirty="0">
                <a:latin typeface="Verdana" pitchFamily="34" charset="0"/>
              </a:rPr>
              <a:t>Accountability gets specific in Bosnia (corporate governance reform)</a:t>
            </a:r>
          </a:p>
        </p:txBody>
      </p:sp>
      <p:pic>
        <p:nvPicPr>
          <p:cNvPr id="23" name="Picture 19" descr="cambodia-anchor"/>
          <p:cNvPicPr>
            <a:picLocks noChangeAspect="1" noChangeArrowheads="1"/>
          </p:cNvPicPr>
          <p:nvPr/>
        </p:nvPicPr>
        <p:blipFill>
          <a:blip r:embed="rId13" cstate="print"/>
          <a:srcRect/>
          <a:stretch>
            <a:fillRect/>
          </a:stretch>
        </p:blipFill>
        <p:spPr bwMode="auto">
          <a:xfrm>
            <a:off x="2857500" y="4953000"/>
            <a:ext cx="1714500" cy="1238251"/>
          </a:xfrm>
          <a:prstGeom prst="rect">
            <a:avLst/>
          </a:prstGeom>
          <a:noFill/>
        </p:spPr>
      </p:pic>
      <p:pic>
        <p:nvPicPr>
          <p:cNvPr id="24" name="Picture 20" descr="cambodia-experts"/>
          <p:cNvPicPr>
            <a:picLocks noChangeAspect="1" noChangeArrowheads="1"/>
          </p:cNvPicPr>
          <p:nvPr/>
        </p:nvPicPr>
        <p:blipFill>
          <a:blip r:embed="rId14" cstate="print"/>
          <a:srcRect/>
          <a:stretch>
            <a:fillRect/>
          </a:stretch>
        </p:blipFill>
        <p:spPr bwMode="auto">
          <a:xfrm>
            <a:off x="4686300" y="4965701"/>
            <a:ext cx="1714500" cy="1200151"/>
          </a:xfrm>
          <a:prstGeom prst="rect">
            <a:avLst/>
          </a:prstGeom>
          <a:noFill/>
        </p:spPr>
      </p:pic>
      <p:sp>
        <p:nvSpPr>
          <p:cNvPr id="25" name="Text Box 21"/>
          <p:cNvSpPr txBox="1">
            <a:spLocks noChangeArrowheads="1"/>
          </p:cNvSpPr>
          <p:nvPr/>
        </p:nvSpPr>
        <p:spPr bwMode="auto">
          <a:xfrm>
            <a:off x="2857500" y="6248401"/>
            <a:ext cx="3505200" cy="461665"/>
          </a:xfrm>
          <a:prstGeom prst="rect">
            <a:avLst/>
          </a:prstGeom>
          <a:noFill/>
          <a:ln w="9525">
            <a:noFill/>
            <a:miter lim="800000"/>
            <a:headEnd/>
            <a:tailEnd/>
          </a:ln>
          <a:effectLst/>
        </p:spPr>
        <p:txBody>
          <a:bodyPr>
            <a:spAutoFit/>
          </a:bodyPr>
          <a:lstStyle/>
          <a:p>
            <a:pPr>
              <a:spcBef>
                <a:spcPct val="50000"/>
              </a:spcBef>
            </a:pPr>
            <a:r>
              <a:rPr lang="en-US" sz="1200">
                <a:latin typeface="Verdana" pitchFamily="34" charset="0"/>
              </a:rPr>
              <a:t>Cambodia SME credit reform – TV shows on location (SMEs) + Experts </a:t>
            </a:r>
          </a:p>
        </p:txBody>
      </p:sp>
      <p:sp>
        <p:nvSpPr>
          <p:cNvPr id="26" name="Text Box 22"/>
          <p:cNvSpPr txBox="1">
            <a:spLocks noChangeArrowheads="1"/>
          </p:cNvSpPr>
          <p:nvPr/>
        </p:nvSpPr>
        <p:spPr bwMode="auto">
          <a:xfrm>
            <a:off x="2819400" y="4495801"/>
            <a:ext cx="2895600" cy="461665"/>
          </a:xfrm>
          <a:prstGeom prst="rect">
            <a:avLst/>
          </a:prstGeom>
          <a:noFill/>
          <a:ln w="9525">
            <a:noFill/>
            <a:miter lim="800000"/>
            <a:headEnd/>
            <a:tailEnd/>
          </a:ln>
          <a:effectLst/>
        </p:spPr>
        <p:txBody>
          <a:bodyPr>
            <a:spAutoFit/>
          </a:bodyPr>
          <a:lstStyle/>
          <a:p>
            <a:pPr>
              <a:spcBef>
                <a:spcPct val="50000"/>
              </a:spcBef>
            </a:pPr>
            <a:r>
              <a:rPr lang="en-US" sz="1200">
                <a:latin typeface="Verdana" pitchFamily="34" charset="0"/>
              </a:rPr>
              <a:t>From the Protocols for Prosperity... To the Prosperity Garden (Bosnia)</a:t>
            </a:r>
          </a:p>
        </p:txBody>
      </p:sp>
      <p:sp>
        <p:nvSpPr>
          <p:cNvPr id="2" name="TextBox 1"/>
          <p:cNvSpPr txBox="1"/>
          <p:nvPr/>
        </p:nvSpPr>
        <p:spPr>
          <a:xfrm>
            <a:off x="192881" y="6574795"/>
            <a:ext cx="31242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PPD Handbook </a:t>
            </a:r>
          </a:p>
        </p:txBody>
      </p:sp>
    </p:spTree>
    <p:extLst>
      <p:ext uri="{BB962C8B-B14F-4D97-AF65-F5344CB8AC3E}">
        <p14:creationId xmlns:p14="http://schemas.microsoft.com/office/powerpoint/2010/main" val="408583065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F442EC48-AAE4-4DF1-84FB-31228CA2063F}" type="slidenum">
              <a:rPr lang="fr-FR" sz="1200">
                <a:latin typeface="55 Helvetica Roman"/>
              </a:rPr>
              <a:pPr algn="r" eaLnBrk="0" hangingPunct="0">
                <a:spcBef>
                  <a:spcPct val="50000"/>
                </a:spcBef>
              </a:pPr>
              <a:t>55</a:t>
            </a:fld>
            <a:endParaRPr lang="fr-FR" sz="1200">
              <a:latin typeface="55 Helvetica Roman"/>
            </a:endParaRPr>
          </a:p>
        </p:txBody>
      </p:sp>
      <p:sp>
        <p:nvSpPr>
          <p:cNvPr id="49159" name="TextBox 6"/>
          <p:cNvSpPr txBox="1">
            <a:spLocks noChangeArrowheads="1"/>
          </p:cNvSpPr>
          <p:nvPr/>
        </p:nvSpPr>
        <p:spPr bwMode="auto">
          <a:xfrm>
            <a:off x="76200" y="6629407"/>
            <a:ext cx="1066800" cy="246221"/>
          </a:xfrm>
          <a:prstGeom prst="rect">
            <a:avLst/>
          </a:prstGeom>
          <a:noFill/>
          <a:ln w="9525">
            <a:noFill/>
            <a:miter lim="800000"/>
            <a:headEnd/>
            <a:tailEnd/>
          </a:ln>
        </p:spPr>
        <p:txBody>
          <a:bodyPr>
            <a:spAutoFit/>
          </a:bodyPr>
          <a:lstStyle/>
          <a:p>
            <a:pPr eaLnBrk="0" hangingPunct="0"/>
            <a:r>
              <a:rPr lang="en-US" sz="1000">
                <a:solidFill>
                  <a:schemeClr val="bg1"/>
                </a:solidFill>
                <a:latin typeface="Calibri" pitchFamily="34" charset="0"/>
              </a:rPr>
              <a:t>Herzberg , 2011</a:t>
            </a:r>
          </a:p>
        </p:txBody>
      </p:sp>
      <p:pic>
        <p:nvPicPr>
          <p:cNvPr id="10" name="Picture 5"/>
          <p:cNvPicPr>
            <a:picLocks noChangeAspect="1" noChangeArrowheads="1"/>
          </p:cNvPicPr>
          <p:nvPr/>
        </p:nvPicPr>
        <p:blipFill>
          <a:blip r:embed="rId3" cstate="print"/>
          <a:srcRect/>
          <a:stretch>
            <a:fillRect/>
          </a:stretch>
        </p:blipFill>
        <p:spPr bwMode="auto">
          <a:xfrm>
            <a:off x="228601" y="914404"/>
            <a:ext cx="4114800" cy="5064369"/>
          </a:xfrm>
          <a:prstGeom prst="rect">
            <a:avLst/>
          </a:prstGeom>
          <a:noFill/>
          <a:ln w="9525">
            <a:noFill/>
            <a:miter lim="800000"/>
            <a:headEnd/>
            <a:tailEnd/>
          </a:ln>
        </p:spPr>
      </p:pic>
      <p:pic>
        <p:nvPicPr>
          <p:cNvPr id="11" name="Picture 7"/>
          <p:cNvPicPr>
            <a:picLocks noChangeAspect="1" noChangeArrowheads="1"/>
          </p:cNvPicPr>
          <p:nvPr/>
        </p:nvPicPr>
        <p:blipFill>
          <a:blip r:embed="rId4" cstate="print"/>
          <a:srcRect/>
          <a:stretch>
            <a:fillRect/>
          </a:stretch>
        </p:blipFill>
        <p:spPr bwMode="auto">
          <a:xfrm>
            <a:off x="4648204" y="1219200"/>
            <a:ext cx="4284561" cy="4495800"/>
          </a:xfrm>
          <a:prstGeom prst="rect">
            <a:avLst/>
          </a:prstGeom>
          <a:noFill/>
          <a:ln w="9525">
            <a:solidFill>
              <a:schemeClr val="tx1"/>
            </a:solidFill>
            <a:miter lim="800000"/>
            <a:headEnd/>
            <a:tailEnd/>
          </a:ln>
        </p:spPr>
      </p:pic>
      <p:sp>
        <p:nvSpPr>
          <p:cNvPr id="2" name="TextBox 1"/>
          <p:cNvSpPr txBox="1"/>
          <p:nvPr/>
        </p:nvSpPr>
        <p:spPr>
          <a:xfrm>
            <a:off x="228606" y="6455406"/>
            <a:ext cx="4419599"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Respective Websites </a:t>
            </a:r>
          </a:p>
        </p:txBody>
      </p:sp>
    </p:spTree>
    <p:extLst>
      <p:ext uri="{BB962C8B-B14F-4D97-AF65-F5344CB8AC3E}">
        <p14:creationId xmlns:p14="http://schemas.microsoft.com/office/powerpoint/2010/main" val="3554098680"/>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IX: MONITORING &amp; EVALUATION </a:t>
            </a:r>
            <a:br>
              <a:rPr lang="en-US" sz="2400" dirty="0"/>
            </a:br>
            <a:endParaRPr lang="en-US" sz="2400" dirty="0"/>
          </a:p>
        </p:txBody>
      </p:sp>
      <p:sp>
        <p:nvSpPr>
          <p:cNvPr id="3" name="Subtitle 2"/>
          <p:cNvSpPr>
            <a:spLocks noGrp="1"/>
          </p:cNvSpPr>
          <p:nvPr>
            <p:ph type="subTitle" idx="1"/>
          </p:nvPr>
        </p:nvSpPr>
        <p:spPr>
          <a:xfrm>
            <a:off x="1295400" y="2590800"/>
            <a:ext cx="6553200" cy="1752600"/>
          </a:xfrm>
        </p:spPr>
        <p:txBody>
          <a:bodyPr/>
          <a:lstStyle/>
          <a:p>
            <a:r>
              <a:rPr lang="en-US" sz="2400" i="1" dirty="0"/>
              <a:t>Monitoring and evaluation is an effective tool to manage the public private dialogue process and to demonstrate its purpose, performance and impact.</a:t>
            </a:r>
            <a:endParaRPr lang="en-US" dirty="0"/>
          </a:p>
        </p:txBody>
      </p:sp>
    </p:spTree>
    <p:extLst>
      <p:ext uri="{BB962C8B-B14F-4D97-AF65-F5344CB8AC3E}">
        <p14:creationId xmlns:p14="http://schemas.microsoft.com/office/powerpoint/2010/main" val="2395876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8077200" y="6659570"/>
            <a:ext cx="990600" cy="276999"/>
          </a:xfrm>
          <a:prstGeom prst="rect">
            <a:avLst/>
          </a:prstGeom>
          <a:noFill/>
          <a:ln w="9525">
            <a:noFill/>
            <a:miter lim="800000"/>
            <a:headEnd/>
            <a:tailEnd/>
          </a:ln>
        </p:spPr>
        <p:txBody>
          <a:bodyPr>
            <a:spAutoFit/>
          </a:bodyPr>
          <a:lstStyle/>
          <a:p>
            <a:pPr algn="r" eaLnBrk="0" hangingPunct="0">
              <a:spcBef>
                <a:spcPct val="50000"/>
              </a:spcBef>
            </a:pPr>
            <a:fld id="{159CB86D-9F6D-4CB9-AA45-8AD0F1634242}" type="slidenum">
              <a:rPr lang="en-US" sz="1200">
                <a:latin typeface="55 Helvetica Roman"/>
              </a:rPr>
              <a:pPr algn="r" eaLnBrk="0" hangingPunct="0">
                <a:spcBef>
                  <a:spcPct val="50000"/>
                </a:spcBef>
              </a:pPr>
              <a:t>57</a:t>
            </a:fld>
            <a:endParaRPr lang="en-US" sz="1200">
              <a:latin typeface="55 Helvetica Roman"/>
            </a:endParaRPr>
          </a:p>
        </p:txBody>
      </p:sp>
      <p:pic>
        <p:nvPicPr>
          <p:cNvPr id="8" name="Picture 6"/>
          <p:cNvPicPr>
            <a:picLocks noChangeAspect="1" noChangeArrowheads="1"/>
          </p:cNvPicPr>
          <p:nvPr/>
        </p:nvPicPr>
        <p:blipFill>
          <a:blip r:embed="rId3" cstate="print"/>
          <a:srcRect/>
          <a:stretch>
            <a:fillRect/>
          </a:stretch>
        </p:blipFill>
        <p:spPr bwMode="auto">
          <a:xfrm>
            <a:off x="1524000" y="1295400"/>
            <a:ext cx="5867400" cy="4115655"/>
          </a:xfrm>
          <a:prstGeom prst="rect">
            <a:avLst/>
          </a:prstGeom>
          <a:noFill/>
          <a:ln w="9525">
            <a:noFill/>
            <a:miter lim="800000"/>
            <a:headEnd/>
            <a:tailEnd/>
          </a:ln>
        </p:spPr>
      </p:pic>
    </p:spTree>
    <p:extLst>
      <p:ext uri="{BB962C8B-B14F-4D97-AF65-F5344CB8AC3E}">
        <p14:creationId xmlns:p14="http://schemas.microsoft.com/office/powerpoint/2010/main" val="270897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8077200" y="6659570"/>
            <a:ext cx="990600" cy="276999"/>
          </a:xfrm>
          <a:prstGeom prst="rect">
            <a:avLst/>
          </a:prstGeom>
          <a:noFill/>
          <a:ln w="9525">
            <a:noFill/>
            <a:miter lim="800000"/>
            <a:headEnd/>
            <a:tailEnd/>
          </a:ln>
        </p:spPr>
        <p:txBody>
          <a:bodyPr>
            <a:spAutoFit/>
          </a:bodyPr>
          <a:lstStyle/>
          <a:p>
            <a:pPr algn="r" eaLnBrk="0" hangingPunct="0">
              <a:spcBef>
                <a:spcPct val="50000"/>
              </a:spcBef>
            </a:pPr>
            <a:fld id="{A5695939-26AD-4013-8356-B7E166D36144}" type="slidenum">
              <a:rPr lang="en-US" sz="1200">
                <a:latin typeface="55 Helvetica Roman"/>
              </a:rPr>
              <a:pPr algn="r" eaLnBrk="0" hangingPunct="0">
                <a:spcBef>
                  <a:spcPct val="50000"/>
                </a:spcBef>
              </a:pPr>
              <a:t>58</a:t>
            </a:fld>
            <a:endParaRPr lang="en-US" sz="1200">
              <a:latin typeface="55 Helvetica Roman"/>
            </a:endParaRPr>
          </a:p>
        </p:txBody>
      </p:sp>
      <p:sp>
        <p:nvSpPr>
          <p:cNvPr id="52227" name="Rectangle 3"/>
          <p:cNvSpPr>
            <a:spLocks noChangeArrowheads="1"/>
          </p:cNvSpPr>
          <p:nvPr/>
        </p:nvSpPr>
        <p:spPr bwMode="auto">
          <a:xfrm>
            <a:off x="387023" y="327889"/>
            <a:ext cx="8456161" cy="430887"/>
          </a:xfrm>
          <a:prstGeom prst="rect">
            <a:avLst/>
          </a:prstGeom>
          <a:noFill/>
          <a:ln w="9525" algn="ctr">
            <a:noFill/>
            <a:miter lim="800000"/>
            <a:headEnd/>
            <a:tailEnd/>
          </a:ln>
        </p:spPr>
        <p:txBody>
          <a:bodyPr vert="horz" wrap="none" lIns="91440" tIns="45720" rIns="91440" bIns="45720" rtlCol="0" anchor="ctr">
            <a:spAutoFit/>
          </a:bodyPr>
          <a:lstStyle/>
          <a:p>
            <a:pPr>
              <a:spcBef>
                <a:spcPct val="0"/>
              </a:spcBef>
            </a:pPr>
            <a:r>
              <a:rPr lang="fr-FR" sz="2200" b="1" cap="all" dirty="0">
                <a:solidFill>
                  <a:srgbClr val="003366"/>
                </a:solidFill>
                <a:latin typeface="Arial" panose="020B0604020202020204" pitchFamily="34" charset="0"/>
                <a:cs typeface="Arial" panose="020B0604020202020204" pitchFamily="34" charset="0"/>
              </a:rPr>
              <a:t>Tools and Techniques for Monitoring + </a:t>
            </a:r>
            <a:r>
              <a:rPr lang="en-US" sz="2200" b="1" cap="all" dirty="0">
                <a:solidFill>
                  <a:srgbClr val="003366"/>
                </a:solidFill>
                <a:latin typeface="Arial" panose="020B0604020202020204" pitchFamily="34" charset="0"/>
                <a:cs typeface="Arial" panose="020B0604020202020204" pitchFamily="34" charset="0"/>
              </a:rPr>
              <a:t>Evaluation</a:t>
            </a:r>
          </a:p>
        </p:txBody>
      </p:sp>
      <p:pic>
        <p:nvPicPr>
          <p:cNvPr id="52228" name="Picture 4" descr="step 1"/>
          <p:cNvPicPr>
            <a:picLocks noChangeAspect="1" noChangeArrowheads="1"/>
          </p:cNvPicPr>
          <p:nvPr/>
        </p:nvPicPr>
        <p:blipFill>
          <a:blip r:embed="rId3" cstate="print"/>
          <a:srcRect/>
          <a:stretch>
            <a:fillRect/>
          </a:stretch>
        </p:blipFill>
        <p:spPr bwMode="auto">
          <a:xfrm>
            <a:off x="609600" y="1219200"/>
            <a:ext cx="2667000" cy="2427288"/>
          </a:xfrm>
          <a:prstGeom prst="rect">
            <a:avLst/>
          </a:prstGeom>
          <a:noFill/>
          <a:ln w="9525">
            <a:noFill/>
            <a:miter lim="800000"/>
            <a:headEnd/>
            <a:tailEnd/>
          </a:ln>
        </p:spPr>
      </p:pic>
      <p:pic>
        <p:nvPicPr>
          <p:cNvPr id="52229" name="Picture 5" descr="step 1"/>
          <p:cNvPicPr>
            <a:picLocks noChangeAspect="1" noChangeArrowheads="1"/>
          </p:cNvPicPr>
          <p:nvPr/>
        </p:nvPicPr>
        <p:blipFill>
          <a:blip r:embed="rId4" cstate="print"/>
          <a:srcRect/>
          <a:stretch>
            <a:fillRect/>
          </a:stretch>
        </p:blipFill>
        <p:spPr bwMode="auto">
          <a:xfrm>
            <a:off x="762000" y="3886201"/>
            <a:ext cx="2895600" cy="2185988"/>
          </a:xfrm>
          <a:prstGeom prst="rect">
            <a:avLst/>
          </a:prstGeom>
          <a:noFill/>
          <a:ln w="9525">
            <a:noFill/>
            <a:miter lim="800000"/>
            <a:headEnd/>
            <a:tailEnd/>
          </a:ln>
        </p:spPr>
      </p:pic>
      <p:pic>
        <p:nvPicPr>
          <p:cNvPr id="52230" name="Picture 6"/>
          <p:cNvPicPr>
            <a:picLocks noChangeAspect="1" noChangeArrowheads="1"/>
          </p:cNvPicPr>
          <p:nvPr/>
        </p:nvPicPr>
        <p:blipFill>
          <a:blip r:embed="rId5" cstate="print"/>
          <a:srcRect/>
          <a:stretch>
            <a:fillRect/>
          </a:stretch>
        </p:blipFill>
        <p:spPr bwMode="auto">
          <a:xfrm>
            <a:off x="4343400" y="1066800"/>
            <a:ext cx="3124200" cy="2286000"/>
          </a:xfrm>
          <a:prstGeom prst="rect">
            <a:avLst/>
          </a:prstGeom>
          <a:noFill/>
          <a:ln w="9525">
            <a:noFill/>
            <a:miter lim="800000"/>
            <a:headEnd/>
            <a:tailEnd/>
          </a:ln>
        </p:spPr>
      </p:pic>
      <p:sp>
        <p:nvSpPr>
          <p:cNvPr id="52232" name="TextBox 7"/>
          <p:cNvSpPr txBox="1">
            <a:spLocks noChangeArrowheads="1"/>
          </p:cNvSpPr>
          <p:nvPr/>
        </p:nvSpPr>
        <p:spPr bwMode="auto">
          <a:xfrm>
            <a:off x="76200" y="6572802"/>
            <a:ext cx="28956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PPD Handbook, PPD Evaluations</a:t>
            </a:r>
          </a:p>
        </p:txBody>
      </p:sp>
      <p:pic>
        <p:nvPicPr>
          <p:cNvPr id="60417" name="Picture 1"/>
          <p:cNvPicPr>
            <a:picLocks noChangeAspect="1" noChangeArrowheads="1"/>
          </p:cNvPicPr>
          <p:nvPr/>
        </p:nvPicPr>
        <p:blipFill>
          <a:blip r:embed="rId6" cstate="screen"/>
          <a:srcRect/>
          <a:stretch>
            <a:fillRect/>
          </a:stretch>
        </p:blipFill>
        <p:spPr bwMode="auto">
          <a:xfrm>
            <a:off x="4876805" y="3733800"/>
            <a:ext cx="2871787" cy="2537323"/>
          </a:xfrm>
          <a:prstGeom prst="rect">
            <a:avLst/>
          </a:prstGeom>
          <a:noFill/>
          <a:ln w="9525">
            <a:noFill/>
            <a:miter lim="800000"/>
            <a:headEnd/>
            <a:tailEnd/>
          </a:ln>
        </p:spPr>
      </p:pic>
    </p:spTree>
    <p:extLst>
      <p:ext uri="{BB962C8B-B14F-4D97-AF65-F5344CB8AC3E}">
        <p14:creationId xmlns:p14="http://schemas.microsoft.com/office/powerpoint/2010/main" val="867700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70" y="43696"/>
            <a:ext cx="9361040" cy="1785104"/>
          </a:xfrm>
          <a:prstGeom prst="rect">
            <a:avLst/>
          </a:prstGeom>
        </p:spPr>
        <p:txBody>
          <a:bodyPr wrap="square">
            <a:spAutoFit/>
          </a:bodyPr>
          <a:lstStyle/>
          <a:p>
            <a:pPr eaLnBrk="1" hangingPunct="1">
              <a:defRPr/>
            </a:pPr>
            <a:r>
              <a:rPr lang="en-US" sz="2200" b="1" dirty="0">
                <a:ea typeface="Verdana" pitchFamily="34" charset="0"/>
                <a:cs typeface="Verdana" pitchFamily="34" charset="0"/>
              </a:rPr>
              <a:t>PPD COUNTRY PROFILE:</a:t>
            </a:r>
          </a:p>
          <a:p>
            <a:pPr eaLnBrk="1" hangingPunct="1">
              <a:defRPr/>
            </a:pPr>
            <a:r>
              <a:rPr lang="en-US" sz="2200" b="1" dirty="0">
                <a:ea typeface="Verdana" pitchFamily="34" charset="0"/>
                <a:cs typeface="Verdana" pitchFamily="34" charset="0"/>
              </a:rPr>
              <a:t>1- Legal and regulatory context for PPD</a:t>
            </a:r>
          </a:p>
          <a:p>
            <a:pPr eaLnBrk="1" hangingPunct="1">
              <a:defRPr/>
            </a:pPr>
            <a:r>
              <a:rPr lang="en-US" sz="2200" b="1" dirty="0">
                <a:ea typeface="Verdana" pitchFamily="34" charset="0"/>
                <a:cs typeface="Verdana" pitchFamily="34" charset="0"/>
              </a:rPr>
              <a:t>2- Country’s readiness to host, create or sustain a dialogue process </a:t>
            </a:r>
          </a:p>
          <a:p>
            <a:pPr eaLnBrk="1" hangingPunct="1">
              <a:defRPr/>
            </a:pPr>
            <a:r>
              <a:rPr lang="en-US" sz="2200" b="1" dirty="0">
                <a:ea typeface="Verdana" pitchFamily="34" charset="0"/>
                <a:cs typeface="Verdana" pitchFamily="34" charset="0"/>
              </a:rPr>
              <a:t>3- Organizational effectiveness of a given platform</a:t>
            </a:r>
            <a:endParaRPr lang="en-US" dirty="0"/>
          </a:p>
          <a:p>
            <a:pPr marL="457200" indent="-457200" algn="ctr" eaLnBrk="1" hangingPunct="1">
              <a:buAutoNum type="arabicPeriod"/>
              <a:defRPr/>
            </a:pPr>
            <a:endParaRPr lang="en-US" sz="2200" b="1" dirty="0">
              <a:ea typeface="Verdana" pitchFamily="34" charset="0"/>
              <a:cs typeface="Verdana" pitchFamily="34"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1788054"/>
            <a:ext cx="2824457" cy="1656184"/>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7864" y="1600200"/>
            <a:ext cx="2703813" cy="2031891"/>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12201" r="15564"/>
          <a:stretch/>
        </p:blipFill>
        <p:spPr>
          <a:xfrm>
            <a:off x="5733842" y="1600200"/>
            <a:ext cx="3230646" cy="2167030"/>
          </a:xfrm>
          <a:prstGeom prst="rect">
            <a:avLst/>
          </a:prstGeom>
        </p:spPr>
      </p:pic>
      <p:pic>
        <p:nvPicPr>
          <p:cNvPr id="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2855" y="3989088"/>
            <a:ext cx="1947672" cy="2757456"/>
          </a:xfrm>
          <a:prstGeom prst="rect">
            <a:avLst/>
          </a:prstGeom>
          <a:noFill/>
          <a:ln w="9525">
            <a:solidFill>
              <a:schemeClr val="tx1"/>
            </a:solidFill>
            <a:miter lim="800000"/>
            <a:headEnd/>
            <a:tailEnd/>
          </a:ln>
          <a:effectLst>
            <a:outerShdw blurRad="127000" dist="50800"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42609" y="3989089"/>
            <a:ext cx="1947672" cy="2750475"/>
          </a:xfrm>
          <a:prstGeom prst="rect">
            <a:avLst/>
          </a:prstGeom>
          <a:noFill/>
          <a:ln w="9525">
            <a:solidFill>
              <a:schemeClr val="tx1"/>
            </a:solidFill>
            <a:miter lim="800000"/>
            <a:headEnd/>
            <a:tailEnd/>
          </a:ln>
          <a:effectLst>
            <a:outerShdw blurRad="127000" dist="50800"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87317" y="3970015"/>
            <a:ext cx="1947672" cy="2750285"/>
          </a:xfrm>
          <a:prstGeom prst="rect">
            <a:avLst/>
          </a:prstGeom>
          <a:noFill/>
          <a:ln w="9525">
            <a:solidFill>
              <a:schemeClr val="tx1"/>
            </a:solidFill>
            <a:miter lim="800000"/>
            <a:headEnd/>
            <a:tailEnd/>
          </a:ln>
          <a:effectLst>
            <a:outerShdw blurRad="127000" dist="50800"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47557" y="3970015"/>
            <a:ext cx="1947672" cy="2753851"/>
          </a:xfrm>
          <a:prstGeom prst="rect">
            <a:avLst/>
          </a:prstGeom>
          <a:noFill/>
          <a:ln w="9525">
            <a:solidFill>
              <a:schemeClr val="tx1"/>
            </a:solidFill>
            <a:miter lim="800000"/>
            <a:headEnd/>
            <a:tailEnd/>
          </a:ln>
          <a:effectLst>
            <a:outerShdw blurRad="127000" dist="50800"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1447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p:cNvSpPr/>
          <p:nvPr/>
        </p:nvSpPr>
        <p:spPr>
          <a:xfrm>
            <a:off x="4654259" y="3550908"/>
            <a:ext cx="324853" cy="31089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 name="Straight Connector 2"/>
          <p:cNvCxnSpPr>
            <a:endCxn id="2" idx="0"/>
          </p:cNvCxnSpPr>
          <p:nvPr/>
        </p:nvCxnSpPr>
        <p:spPr>
          <a:xfrm flipH="1">
            <a:off x="4816686" y="962526"/>
            <a:ext cx="2905" cy="2588382"/>
          </a:xfrm>
          <a:prstGeom prst="line">
            <a:avLst/>
          </a:prstGeom>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990518" y="146422"/>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Where can I get some funds to run my business?</a:t>
            </a:r>
          </a:p>
        </p:txBody>
      </p:sp>
      <p:cxnSp>
        <p:nvCxnSpPr>
          <p:cNvPr id="5" name="Straight Connector 4"/>
          <p:cNvCxnSpPr>
            <a:endCxn id="2" idx="5"/>
          </p:cNvCxnSpPr>
          <p:nvPr/>
        </p:nvCxnSpPr>
        <p:spPr>
          <a:xfrm flipH="1">
            <a:off x="4979112" y="2868186"/>
            <a:ext cx="2447315"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606137" y="203998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Where do I get workers with the right skills?</a:t>
            </a:r>
          </a:p>
        </p:txBody>
      </p:sp>
      <p:cxnSp>
        <p:nvCxnSpPr>
          <p:cNvPr id="7" name="Straight Connector 6"/>
          <p:cNvCxnSpPr>
            <a:stCxn id="2" idx="4"/>
          </p:cNvCxnSpPr>
          <p:nvPr/>
        </p:nvCxnSpPr>
        <p:spPr>
          <a:xfrm>
            <a:off x="4917070" y="3861806"/>
            <a:ext cx="1513635"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599443" y="513782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What rules and regulations do I have to comply with?</a:t>
            </a:r>
          </a:p>
        </p:txBody>
      </p:sp>
      <p:cxnSp>
        <p:nvCxnSpPr>
          <p:cNvPr id="9" name="Straight Connector 8"/>
          <p:cNvCxnSpPr>
            <a:stCxn id="2" idx="2"/>
          </p:cNvCxnSpPr>
          <p:nvPr/>
        </p:nvCxnSpPr>
        <p:spPr>
          <a:xfrm flipH="1">
            <a:off x="3208477" y="3861806"/>
            <a:ext cx="1507824"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389757" y="513502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do I make sure I have enough electricity?</a:t>
            </a:r>
          </a:p>
        </p:txBody>
      </p:sp>
      <p:cxnSp>
        <p:nvCxnSpPr>
          <p:cNvPr id="11" name="Straight Connector 10"/>
          <p:cNvCxnSpPr>
            <a:endCxn id="2" idx="1"/>
          </p:cNvCxnSpPr>
          <p:nvPr/>
        </p:nvCxnSpPr>
        <p:spPr>
          <a:xfrm>
            <a:off x="2212755" y="2868186"/>
            <a:ext cx="2441504"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388954" y="2045328"/>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do I reach the right export markets for my products?</a:t>
            </a:r>
          </a:p>
        </p:txBody>
      </p:sp>
      <p:sp>
        <p:nvSpPr>
          <p:cNvPr id="13" name="Oval 12"/>
          <p:cNvSpPr/>
          <p:nvPr/>
        </p:nvSpPr>
        <p:spPr>
          <a:xfrm>
            <a:off x="4108615" y="3001306"/>
            <a:ext cx="1416142" cy="1401037"/>
          </a:xfrm>
          <a:prstGeom prst="ellipse">
            <a:avLst/>
          </a:prstGeom>
          <a:blipFill>
            <a:blip r:embed="rId2" cstate="screen">
              <a:extLst>
                <a:ext uri="{28A0092B-C50C-407E-A947-70E740481C1C}">
                  <a14:useLocalDpi xmlns:a14="http://schemas.microsoft.com/office/drawing/2010/main"/>
                </a:ext>
              </a:extLst>
            </a:blip>
            <a:srcRect/>
            <a:stretch>
              <a:fillRect l="604" r="6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gular Pentagon 13"/>
          <p:cNvSpPr/>
          <p:nvPr/>
        </p:nvSpPr>
        <p:spPr>
          <a:xfrm>
            <a:off x="4654259" y="3550908"/>
            <a:ext cx="324853" cy="31089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5" name="Straight Connector 14"/>
          <p:cNvCxnSpPr>
            <a:endCxn id="14" idx="0"/>
          </p:cNvCxnSpPr>
          <p:nvPr/>
        </p:nvCxnSpPr>
        <p:spPr>
          <a:xfrm rot="1800000" flipH="1">
            <a:off x="5421414" y="1121574"/>
            <a:ext cx="2905" cy="2588382"/>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rot="1800000">
            <a:off x="5239311" y="477269"/>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can we help banks give more SME loans?</a:t>
            </a:r>
          </a:p>
        </p:txBody>
      </p:sp>
      <p:cxnSp>
        <p:nvCxnSpPr>
          <p:cNvPr id="17" name="Straight Connector 16"/>
          <p:cNvCxnSpPr>
            <a:endCxn id="14" idx="5"/>
          </p:cNvCxnSpPr>
          <p:nvPr/>
        </p:nvCxnSpPr>
        <p:spPr>
          <a:xfrm rot="1800000" flipH="1">
            <a:off x="4892231" y="3583940"/>
            <a:ext cx="2447315"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1800000">
            <a:off x="6557721" y="3424954"/>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can I help ensure that our work force is skilled?</a:t>
            </a:r>
          </a:p>
        </p:txBody>
      </p:sp>
      <p:cxnSp>
        <p:nvCxnSpPr>
          <p:cNvPr id="19" name="Straight Connector 18"/>
          <p:cNvCxnSpPr>
            <a:stCxn id="14" idx="4"/>
          </p:cNvCxnSpPr>
          <p:nvPr/>
        </p:nvCxnSpPr>
        <p:spPr>
          <a:xfrm rot="1800000">
            <a:off x="4082154" y="4093698"/>
            <a:ext cx="1513635"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p:cNvSpPr/>
          <p:nvPr/>
        </p:nvSpPr>
        <p:spPr>
          <a:xfrm rot="1800000">
            <a:off x="4136978" y="5604415"/>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How can I best regulate the private sector and promote innovation?</a:t>
            </a:r>
          </a:p>
        </p:txBody>
      </p:sp>
      <p:cxnSp>
        <p:nvCxnSpPr>
          <p:cNvPr id="21" name="Straight Connector 20"/>
          <p:cNvCxnSpPr>
            <a:stCxn id="14" idx="2"/>
          </p:cNvCxnSpPr>
          <p:nvPr/>
        </p:nvCxnSpPr>
        <p:spPr>
          <a:xfrm rot="1800000" flipH="1">
            <a:off x="2602859" y="3237948"/>
            <a:ext cx="1507824" cy="2089802"/>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rot="1800000">
            <a:off x="1358709" y="3997147"/>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sz="1400" dirty="0"/>
              <a:t>What infrastructure should I build?</a:t>
            </a:r>
          </a:p>
        </p:txBody>
      </p:sp>
      <p:cxnSp>
        <p:nvCxnSpPr>
          <p:cNvPr id="23" name="Straight Connector 22"/>
          <p:cNvCxnSpPr>
            <a:endCxn id="14" idx="1"/>
          </p:cNvCxnSpPr>
          <p:nvPr/>
        </p:nvCxnSpPr>
        <p:spPr>
          <a:xfrm rot="1800000">
            <a:off x="2496885" y="2199309"/>
            <a:ext cx="2441504" cy="8014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1800000">
            <a:off x="2036837" y="820988"/>
            <a:ext cx="1652337" cy="164510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What trade deals would most benefit my country?</a:t>
            </a:r>
          </a:p>
        </p:txBody>
      </p:sp>
      <p:sp>
        <p:nvSpPr>
          <p:cNvPr id="25" name="Oval 24"/>
          <p:cNvSpPr/>
          <p:nvPr/>
        </p:nvSpPr>
        <p:spPr>
          <a:xfrm>
            <a:off x="4108615" y="3001306"/>
            <a:ext cx="1416142" cy="1401037"/>
          </a:xfrm>
          <a:prstGeom prst="ellipse">
            <a:avLst/>
          </a:prstGeom>
          <a:blipFill>
            <a:blip r:embed="rId3" cstate="screen">
              <a:extLst>
                <a:ext uri="{28A0092B-C50C-407E-A947-70E740481C1C}">
                  <a14:useLocalDpi xmlns:a14="http://schemas.microsoft.com/office/drawing/2010/main"/>
                </a:ext>
              </a:extLst>
            </a:blip>
            <a:srcRect/>
            <a:stretch>
              <a:fillRect l="604" r="6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88366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92D05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0"/>
                                        </p:tgtEl>
                                        <p:attrNameLst>
                                          <p:attrName>fillcolor</p:attrName>
                                        </p:attrNameLst>
                                      </p:cBhvr>
                                      <p:to>
                                        <a:srgbClr val="7030A0"/>
                                      </p:to>
                                    </p:animClr>
                                    <p:set>
                                      <p:cBhvr>
                                        <p:cTn id="15" dur="2000" fill="hold"/>
                                        <p:tgtEl>
                                          <p:spTgt spid="10"/>
                                        </p:tgtEl>
                                        <p:attrNameLst>
                                          <p:attrName>fill.type</p:attrName>
                                        </p:attrNameLst>
                                      </p:cBhvr>
                                      <p:to>
                                        <p:strVal val="solid"/>
                                      </p:to>
                                    </p:set>
                                    <p:set>
                                      <p:cBhvr>
                                        <p:cTn id="16" dur="2000" fill="hold"/>
                                        <p:tgtEl>
                                          <p:spTgt spid="1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2"/>
                                        </p:tgtEl>
                                        <p:attrNameLst>
                                          <p:attrName>fillcolor</p:attrName>
                                        </p:attrNameLst>
                                      </p:cBhvr>
                                      <p:to>
                                        <a:srgbClr val="C00000"/>
                                      </p:to>
                                    </p:animClr>
                                    <p:set>
                                      <p:cBhvr>
                                        <p:cTn id="19" dur="2000" fill="hold"/>
                                        <p:tgtEl>
                                          <p:spTgt spid="12"/>
                                        </p:tgtEl>
                                        <p:attrNameLst>
                                          <p:attrName>fill.type</p:attrName>
                                        </p:attrNameLst>
                                      </p:cBhvr>
                                      <p:to>
                                        <p:strVal val="solid"/>
                                      </p:to>
                                    </p:set>
                                    <p:set>
                                      <p:cBhvr>
                                        <p:cTn id="20" dur="2000" fill="hold"/>
                                        <p:tgtEl>
                                          <p:spTgt spid="12"/>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8"/>
                                        </p:tgtEl>
                                        <p:attrNameLst>
                                          <p:attrName>fillcolor</p:attrName>
                                        </p:attrNameLst>
                                      </p:cBhvr>
                                      <p:to>
                                        <a:schemeClr val="accent2"/>
                                      </p:to>
                                    </p:animClr>
                                    <p:set>
                                      <p:cBhvr>
                                        <p:cTn id="23" dur="2000" fill="hold"/>
                                        <p:tgtEl>
                                          <p:spTgt spid="18"/>
                                        </p:tgtEl>
                                        <p:attrNameLst>
                                          <p:attrName>fill.type</p:attrName>
                                        </p:attrNameLst>
                                      </p:cBhvr>
                                      <p:to>
                                        <p:strVal val="solid"/>
                                      </p:to>
                                    </p:set>
                                    <p:set>
                                      <p:cBhvr>
                                        <p:cTn id="24" dur="2000" fill="hold"/>
                                        <p:tgtEl>
                                          <p:spTgt spid="18"/>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20"/>
                                        </p:tgtEl>
                                        <p:attrNameLst>
                                          <p:attrName>fillcolor</p:attrName>
                                        </p:attrNameLst>
                                      </p:cBhvr>
                                      <p:to>
                                        <a:srgbClr val="92D050"/>
                                      </p:to>
                                    </p:animClr>
                                    <p:set>
                                      <p:cBhvr>
                                        <p:cTn id="27" dur="2000" fill="hold"/>
                                        <p:tgtEl>
                                          <p:spTgt spid="20"/>
                                        </p:tgtEl>
                                        <p:attrNameLst>
                                          <p:attrName>fill.type</p:attrName>
                                        </p:attrNameLst>
                                      </p:cBhvr>
                                      <p:to>
                                        <p:strVal val="solid"/>
                                      </p:to>
                                    </p:set>
                                    <p:set>
                                      <p:cBhvr>
                                        <p:cTn id="28" dur="2000" fill="hold"/>
                                        <p:tgtEl>
                                          <p:spTgt spid="20"/>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22"/>
                                        </p:tgtEl>
                                        <p:attrNameLst>
                                          <p:attrName>fillcolor</p:attrName>
                                        </p:attrNameLst>
                                      </p:cBhvr>
                                      <p:to>
                                        <a:srgbClr val="7030A0"/>
                                      </p:to>
                                    </p:animClr>
                                    <p:set>
                                      <p:cBhvr>
                                        <p:cTn id="31" dur="2000" fill="hold"/>
                                        <p:tgtEl>
                                          <p:spTgt spid="22"/>
                                        </p:tgtEl>
                                        <p:attrNameLst>
                                          <p:attrName>fill.type</p:attrName>
                                        </p:attrNameLst>
                                      </p:cBhvr>
                                      <p:to>
                                        <p:strVal val="solid"/>
                                      </p:to>
                                    </p:set>
                                    <p:set>
                                      <p:cBhvr>
                                        <p:cTn id="32" dur="2000" fill="hold"/>
                                        <p:tgtEl>
                                          <p:spTgt spid="22"/>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24"/>
                                        </p:tgtEl>
                                        <p:attrNameLst>
                                          <p:attrName>fillcolor</p:attrName>
                                        </p:attrNameLst>
                                      </p:cBhvr>
                                      <p:to>
                                        <a:srgbClr val="C00000"/>
                                      </p:to>
                                    </p:animClr>
                                    <p:set>
                                      <p:cBhvr>
                                        <p:cTn id="35" dur="2000" fill="hold"/>
                                        <p:tgtEl>
                                          <p:spTgt spid="24"/>
                                        </p:tgtEl>
                                        <p:attrNameLst>
                                          <p:attrName>fill.type</p:attrName>
                                        </p:attrNameLst>
                                      </p:cBhvr>
                                      <p:to>
                                        <p:strVal val="solid"/>
                                      </p:to>
                                    </p:set>
                                    <p:set>
                                      <p:cBhvr>
                                        <p:cTn id="36"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X: APPROPRIATE AREA AND SCOPE</a:t>
            </a:r>
            <a:br>
              <a:rPr lang="en-US" sz="2400" dirty="0"/>
            </a:br>
            <a:endParaRPr lang="en-US" sz="2400" dirty="0"/>
          </a:p>
        </p:txBody>
      </p:sp>
      <p:sp>
        <p:nvSpPr>
          <p:cNvPr id="3" name="Subtitle 2"/>
          <p:cNvSpPr>
            <a:spLocks noGrp="1"/>
          </p:cNvSpPr>
          <p:nvPr>
            <p:ph type="subTitle" idx="1"/>
          </p:nvPr>
        </p:nvSpPr>
        <p:spPr>
          <a:xfrm>
            <a:off x="1447800" y="2590800"/>
            <a:ext cx="6400800" cy="2590800"/>
          </a:xfrm>
        </p:spPr>
        <p:txBody>
          <a:bodyPr>
            <a:normAutofit fontScale="85000" lnSpcReduction="10000"/>
          </a:bodyPr>
          <a:lstStyle/>
          <a:p>
            <a:r>
              <a:rPr lang="en-US" sz="2400" i="1" dirty="0"/>
              <a:t>The dialogue process should be tailored to the set of issues to be addressed and consider the implications for sub-issues that are part of a larger agenda and smaller jurisdictions which can play a role in the change process. Local and sector specific public private dialogues have strong potential for focused results. National and economy-wide platforms and local and sector specific initiatives would gain in coordinating their agendas so as to best serve the interests of their constituencies. </a:t>
            </a:r>
            <a:endParaRPr lang="en-US" dirty="0"/>
          </a:p>
        </p:txBody>
      </p:sp>
    </p:spTree>
    <p:extLst>
      <p:ext uri="{BB962C8B-B14F-4D97-AF65-F5344CB8AC3E}">
        <p14:creationId xmlns:p14="http://schemas.microsoft.com/office/powerpoint/2010/main" val="1118358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1DBE705C-6158-4AE5-AC0E-682EF9A022FE}" type="slidenum">
              <a:rPr lang="en-US" smtClean="0"/>
              <a:pPr>
                <a:defRPr/>
              </a:pPr>
              <a:t>61</a:t>
            </a:fld>
            <a:endParaRPr lang="en-US" dirty="0"/>
          </a:p>
        </p:txBody>
      </p:sp>
      <p:pic>
        <p:nvPicPr>
          <p:cNvPr id="5" name="left" descr="http://farm4.static.flickr.com/3581/3636649680_b460622f5c_m.jpg"/>
          <p:cNvPicPr/>
          <p:nvPr/>
        </p:nvPicPr>
        <p:blipFill>
          <a:blip r:embed="rId2" cstate="print"/>
          <a:srcRect/>
          <a:stretch>
            <a:fillRect/>
          </a:stretch>
        </p:blipFill>
        <p:spPr bwMode="auto">
          <a:xfrm>
            <a:off x="533400" y="533400"/>
            <a:ext cx="3429000" cy="2438400"/>
          </a:xfrm>
          <a:prstGeom prst="rect">
            <a:avLst/>
          </a:prstGeom>
          <a:noFill/>
          <a:ln w="9525">
            <a:noFill/>
            <a:miter lim="800000"/>
            <a:headEnd/>
            <a:tailEnd/>
          </a:ln>
        </p:spPr>
      </p:pic>
      <p:sp>
        <p:nvSpPr>
          <p:cNvPr id="6" name="Rounded Rectangle 5"/>
          <p:cNvSpPr/>
          <p:nvPr/>
        </p:nvSpPr>
        <p:spPr>
          <a:xfrm>
            <a:off x="533400" y="2886653"/>
            <a:ext cx="2895600" cy="442674"/>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lIns="0">
            <a:spAutoFit/>
          </a:bodyPr>
          <a:lstStyle/>
          <a:p>
            <a:pPr algn="ctr" rtl="0">
              <a:defRPr/>
            </a:pPr>
            <a:r>
              <a:rPr lang="en-US" sz="2000" b="1" dirty="0">
                <a:solidFill>
                  <a:prstClr val="black"/>
                </a:solidFill>
                <a:latin typeface="Calibri"/>
              </a:rPr>
              <a:t>R</a:t>
            </a:r>
            <a:r>
              <a:rPr lang="en-US" sz="2000" b="1" dirty="0">
                <a:solidFill>
                  <a:prstClr val="black"/>
                </a:solidFill>
                <a:latin typeface="Calibri"/>
                <a:cs typeface="+mn-cs"/>
              </a:rPr>
              <a:t>ose </a:t>
            </a:r>
            <a:r>
              <a:rPr lang="en-US" sz="2000" b="1" dirty="0">
                <a:solidFill>
                  <a:prstClr val="black"/>
                </a:solidFill>
                <a:latin typeface="Calibri"/>
              </a:rPr>
              <a:t>F</a:t>
            </a:r>
            <a:r>
              <a:rPr lang="en-US" sz="2000" b="1" dirty="0">
                <a:solidFill>
                  <a:prstClr val="black"/>
                </a:solidFill>
                <a:latin typeface="Calibri"/>
                <a:cs typeface="+mn-cs"/>
              </a:rPr>
              <a:t>arming in </a:t>
            </a:r>
            <a:r>
              <a:rPr lang="en-US" sz="2000" b="1" dirty="0">
                <a:solidFill>
                  <a:prstClr val="black"/>
                </a:solidFill>
                <a:latin typeface="Calibri"/>
              </a:rPr>
              <a:t>E</a:t>
            </a:r>
            <a:r>
              <a:rPr lang="en-US" sz="2000" b="1" dirty="0">
                <a:solidFill>
                  <a:prstClr val="black"/>
                </a:solidFill>
                <a:latin typeface="Calibri"/>
                <a:cs typeface="+mn-cs"/>
              </a:rPr>
              <a:t>thiopia</a:t>
            </a:r>
            <a:endParaRPr lang="en-US" sz="2000" b="1" kern="1200" dirty="0">
              <a:solidFill>
                <a:prstClr val="black"/>
              </a:solidFill>
              <a:latin typeface="Calibri"/>
              <a:ea typeface="+mn-ea"/>
              <a:cs typeface="+mn-cs"/>
            </a:endParaRPr>
          </a:p>
        </p:txBody>
      </p:sp>
      <p:pic>
        <p:nvPicPr>
          <p:cNvPr id="7" name="Picture 4" descr="http://weblogsurf.com/wp-content/uploads/2008/12/indian-bpo-1.jpg"/>
          <p:cNvPicPr>
            <a:picLocks noChangeAspect="1" noChangeArrowheads="1"/>
          </p:cNvPicPr>
          <p:nvPr/>
        </p:nvPicPr>
        <p:blipFill>
          <a:blip r:embed="rId3" cstate="print"/>
          <a:srcRect/>
          <a:stretch>
            <a:fillRect/>
          </a:stretch>
        </p:blipFill>
        <p:spPr bwMode="auto">
          <a:xfrm>
            <a:off x="4724401" y="590661"/>
            <a:ext cx="3034209" cy="2367471"/>
          </a:xfrm>
          <a:prstGeom prst="rect">
            <a:avLst/>
          </a:prstGeom>
          <a:noFill/>
        </p:spPr>
      </p:pic>
      <p:sp>
        <p:nvSpPr>
          <p:cNvPr id="8" name="Rounded Rectangle 7"/>
          <p:cNvSpPr/>
          <p:nvPr/>
        </p:nvSpPr>
        <p:spPr>
          <a:xfrm>
            <a:off x="4533900" y="2958129"/>
            <a:ext cx="3276600" cy="442674"/>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lIns="0">
            <a:spAutoFit/>
          </a:bodyPr>
          <a:lstStyle/>
          <a:p>
            <a:pPr algn="ctr" rtl="0">
              <a:defRPr/>
            </a:pPr>
            <a:r>
              <a:rPr lang="en-US" sz="2000" b="1" dirty="0">
                <a:solidFill>
                  <a:prstClr val="black"/>
                </a:solidFill>
                <a:latin typeface="Calibri"/>
                <a:cs typeface="+mn-cs"/>
              </a:rPr>
              <a:t>Call Centers in India</a:t>
            </a:r>
            <a:endParaRPr lang="en-US" sz="2000" b="1" kern="1200" dirty="0">
              <a:solidFill>
                <a:prstClr val="black"/>
              </a:solidFill>
              <a:latin typeface="Calibri"/>
              <a:cs typeface="+mn-cs"/>
            </a:endParaRPr>
          </a:p>
        </p:txBody>
      </p:sp>
      <p:pic>
        <p:nvPicPr>
          <p:cNvPr id="9" name="Picture 6" descr="http://filer.livinginperu.com/business/img/Peru_asparagus.jpg"/>
          <p:cNvPicPr>
            <a:picLocks noChangeAspect="1" noChangeArrowheads="1"/>
          </p:cNvPicPr>
          <p:nvPr/>
        </p:nvPicPr>
        <p:blipFill>
          <a:blip r:embed="rId4" cstate="print"/>
          <a:srcRect/>
          <a:stretch>
            <a:fillRect/>
          </a:stretch>
        </p:blipFill>
        <p:spPr bwMode="auto">
          <a:xfrm>
            <a:off x="2743205" y="3400811"/>
            <a:ext cx="3736301" cy="2490867"/>
          </a:xfrm>
          <a:prstGeom prst="rect">
            <a:avLst/>
          </a:prstGeom>
          <a:noFill/>
        </p:spPr>
      </p:pic>
      <p:sp>
        <p:nvSpPr>
          <p:cNvPr id="10" name="Rounded Rectangle 9"/>
          <p:cNvSpPr/>
          <p:nvPr/>
        </p:nvSpPr>
        <p:spPr>
          <a:xfrm>
            <a:off x="3086099" y="6027063"/>
            <a:ext cx="3276600" cy="442674"/>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lIns="0">
            <a:spAutoFit/>
          </a:bodyPr>
          <a:lstStyle/>
          <a:p>
            <a:pPr algn="ctr" rtl="0">
              <a:defRPr/>
            </a:pPr>
            <a:r>
              <a:rPr lang="en-US" sz="2000" b="1" dirty="0">
                <a:solidFill>
                  <a:prstClr val="black"/>
                </a:solidFill>
                <a:latin typeface="Calibri"/>
              </a:rPr>
              <a:t>Asparagus Farming in Peru</a:t>
            </a:r>
          </a:p>
        </p:txBody>
      </p:sp>
    </p:spTree>
    <p:extLst>
      <p:ext uri="{BB962C8B-B14F-4D97-AF65-F5344CB8AC3E}">
        <p14:creationId xmlns:p14="http://schemas.microsoft.com/office/powerpoint/2010/main" val="257732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0602" y="274766"/>
            <a:ext cx="4458465" cy="400110"/>
          </a:xfrm>
          <a:prstGeom prst="rect">
            <a:avLst/>
          </a:prstGeom>
          <a:noFill/>
          <a:ln w="9525" algn="ctr">
            <a:noFill/>
            <a:miter lim="800000"/>
            <a:headEnd/>
            <a:tailEnd/>
          </a:ln>
        </p:spPr>
        <p:txBody>
          <a:bodyPr vert="horz" wrap="none" lIns="91440" tIns="45720" rIns="91440" bIns="45720" rtlCol="0" anchor="ctr">
            <a:spAutoFit/>
          </a:bodyPr>
          <a:lstStyle/>
          <a:p>
            <a:pPr algn="l"/>
            <a:r>
              <a:rPr lang="en-US" sz="2000" b="1" cap="all" dirty="0">
                <a:solidFill>
                  <a:srgbClr val="003366"/>
                </a:solidFill>
                <a:latin typeface="Arial" panose="020B0604020202020204" pitchFamily="34" charset="0"/>
                <a:ea typeface="+mn-ea"/>
                <a:cs typeface="Arial" panose="020B0604020202020204" pitchFamily="34" charset="0"/>
              </a:rPr>
              <a:t>Sector Growth Through PPD</a:t>
            </a:r>
          </a:p>
        </p:txBody>
      </p:sp>
      <p:sp>
        <p:nvSpPr>
          <p:cNvPr id="32807" name="Text Box 5"/>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864752EE-DDB1-4C8B-9655-85839E75A276}" type="slidenum">
              <a:rPr lang="en-US" sz="1200">
                <a:latin typeface="55 Helvetica Roman"/>
              </a:rPr>
              <a:pPr algn="r" eaLnBrk="0" hangingPunct="0">
                <a:spcBef>
                  <a:spcPct val="50000"/>
                </a:spcBef>
              </a:pPr>
              <a:t>62</a:t>
            </a:fld>
            <a:endParaRPr lang="en-US" sz="1200">
              <a:latin typeface="55 Helvetica Roman"/>
            </a:endParaRPr>
          </a:p>
        </p:txBody>
      </p:sp>
      <p:sp>
        <p:nvSpPr>
          <p:cNvPr id="32808" name="TextBox 5"/>
          <p:cNvSpPr txBox="1">
            <a:spLocks noChangeArrowheads="1"/>
          </p:cNvSpPr>
          <p:nvPr/>
        </p:nvSpPr>
        <p:spPr bwMode="auto">
          <a:xfrm>
            <a:off x="76200" y="6629400"/>
            <a:ext cx="81534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Herzberg , Kassim, Majumdar, Sudan, Stanford University research team, Watson, Zeng, World Bank Group, 2011</a:t>
            </a:r>
          </a:p>
        </p:txBody>
      </p:sp>
      <p:pic>
        <p:nvPicPr>
          <p:cNvPr id="4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1805" y="1990702"/>
            <a:ext cx="1635125" cy="2114599"/>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5" y="1600201"/>
            <a:ext cx="6027737" cy="327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Content Placeholder 6"/>
          <p:cNvSpPr txBox="1">
            <a:spLocks/>
          </p:cNvSpPr>
          <p:nvPr/>
        </p:nvSpPr>
        <p:spPr>
          <a:xfrm>
            <a:off x="6705600" y="4343400"/>
            <a:ext cx="1981200" cy="1676400"/>
          </a:xfrm>
          <a:prstGeom prst="rect">
            <a:avLst/>
          </a:prstGeom>
        </p:spPr>
        <p:txBody>
          <a:bodyPr>
            <a:normAutofit/>
          </a:bodyPr>
          <a:lstStyle/>
          <a:p>
            <a:pPr marR="0" lvl="0" defTabSz="914400" rtl="0" eaLnBrk="0" fontAlgn="base" latinLnBrk="0" hangingPunct="0">
              <a:lnSpc>
                <a:spcPct val="100000"/>
              </a:lnSpc>
              <a:spcBef>
                <a:spcPct val="20000"/>
              </a:spcBef>
              <a:spcAft>
                <a:spcPct val="0"/>
              </a:spcAft>
              <a:buClrTx/>
              <a:buSzTx/>
              <a:tabLst/>
              <a:defRPr/>
            </a:pPr>
            <a:r>
              <a:rPr kumimoji="0" lang="en-US" sz="1200" b="0" i="0" u="none" strike="noStrike" kern="0" cap="none" spc="0" normalizeH="0" baseline="0" noProof="0" dirty="0">
                <a:ln>
                  <a:noFill/>
                </a:ln>
                <a:effectLst/>
                <a:uLnTx/>
                <a:uFillTx/>
                <a:latin typeface="+mj-lt"/>
              </a:rPr>
              <a:t>Comparison of 2 sectors in  5 countries </a:t>
            </a:r>
            <a:r>
              <a:rPr lang="en-US" sz="1200" kern="0" dirty="0">
                <a:latin typeface="+mj-lt"/>
              </a:rPr>
              <a:t>(</a:t>
            </a:r>
            <a:r>
              <a:rPr kumimoji="0" lang="en-US" sz="1200" b="0" i="0" u="none" strike="noStrike" kern="0" cap="none" spc="0" normalizeH="0" baseline="0" noProof="0" dirty="0">
                <a:ln>
                  <a:noFill/>
                </a:ln>
                <a:effectLst/>
                <a:uLnTx/>
                <a:uFillTx/>
                <a:latin typeface="+mj-lt"/>
              </a:rPr>
              <a:t>Egypt, Lebanon, Malta, Spain and Turkey)</a:t>
            </a:r>
            <a:r>
              <a:rPr kumimoji="0" lang="en-US" sz="1200" b="0" i="0" u="none" strike="noStrike" kern="0" cap="none" spc="0" normalizeH="0" noProof="0" dirty="0">
                <a:ln>
                  <a:noFill/>
                </a:ln>
                <a:effectLst/>
                <a:uLnTx/>
                <a:uFillTx/>
                <a:latin typeface="+mj-lt"/>
              </a:rPr>
              <a:t> + </a:t>
            </a:r>
            <a:r>
              <a:rPr kumimoji="0" lang="en-US" sz="1200" b="0" i="0" u="none" strike="noStrike" kern="0" cap="none" spc="0" normalizeH="0" baseline="0" noProof="0" dirty="0">
                <a:ln>
                  <a:noFill/>
                </a:ln>
                <a:effectLst/>
                <a:uLnTx/>
                <a:uFillTx/>
                <a:latin typeface="+mj-lt"/>
              </a:rPr>
              <a:t>Comparison of 10 different PPD case</a:t>
            </a:r>
            <a:r>
              <a:rPr lang="en-US" sz="1200" kern="0" dirty="0">
                <a:latin typeface="+mj-lt"/>
              </a:rPr>
              <a:t> </a:t>
            </a:r>
            <a:r>
              <a:rPr kumimoji="0" lang="en-US" sz="1200" b="0" i="0" u="none" strike="noStrike" kern="0" cap="none" spc="0" normalizeH="0" baseline="0" noProof="0" dirty="0">
                <a:ln>
                  <a:noFill/>
                </a:ln>
                <a:effectLst/>
                <a:uLnTx/>
                <a:uFillTx/>
                <a:latin typeface="+mj-lt"/>
              </a:rPr>
              <a:t>studies in one region of Spain - Catalonia</a:t>
            </a:r>
            <a:endParaRPr kumimoji="0" lang="en-US" sz="1600" b="0" i="0" u="none" strike="noStrike" kern="0" cap="none" spc="0" normalizeH="0" baseline="0" noProof="0" dirty="0">
              <a:ln>
                <a:noFill/>
              </a:ln>
              <a:effectLst/>
              <a:uLnTx/>
              <a:uFillTx/>
              <a:latin typeface="+mj-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s-ES_tradnl" sz="1400" b="0" i="0" u="none" strike="noStrike" kern="0" cap="none" spc="0" normalizeH="0" baseline="0" noProof="0" dirty="0">
              <a:ln>
                <a:noFill/>
              </a:ln>
              <a:effectLst/>
              <a:uLnTx/>
              <a:uFillTx/>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ES_tradnl" sz="1600" b="0" i="0" u="none" strike="noStrike" kern="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090899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6451243"/>
            <a:ext cx="2819400" cy="381000"/>
          </a:xfrm>
        </p:spPr>
        <p:txBody>
          <a:bodyPr>
            <a:normAutofit fontScale="70000" lnSpcReduction="20000"/>
          </a:bodyPr>
          <a:lstStyle/>
          <a:p>
            <a:pPr>
              <a:buNone/>
            </a:pPr>
            <a:r>
              <a:rPr lang="en-US" b="1" dirty="0"/>
              <a:t>Cruise sector – Spain</a:t>
            </a:r>
          </a:p>
          <a:p>
            <a:pPr>
              <a:buNone/>
            </a:pPr>
            <a:endParaRPr lang="en-US" sz="700" b="1" dirty="0"/>
          </a:p>
        </p:txBody>
      </p:sp>
      <p:sp>
        <p:nvSpPr>
          <p:cNvPr id="5" name="Slide Number Placeholder 4"/>
          <p:cNvSpPr>
            <a:spLocks noGrp="1"/>
          </p:cNvSpPr>
          <p:nvPr>
            <p:ph type="sldNum" sz="quarter" idx="12"/>
          </p:nvPr>
        </p:nvSpPr>
        <p:spPr>
          <a:xfrm>
            <a:off x="6553200" y="6314666"/>
            <a:ext cx="2133600" cy="365125"/>
          </a:xfrm>
        </p:spPr>
        <p:txBody>
          <a:bodyPr/>
          <a:lstStyle/>
          <a:p>
            <a:fld id="{53170C2A-EB3C-464C-9B46-FD835F905498}" type="slidenum">
              <a:rPr lang="en-US" smtClean="0"/>
              <a:pPr/>
              <a:t>63</a:t>
            </a:fld>
            <a:endParaRPr lang="en-US" dirty="0"/>
          </a:p>
        </p:txBody>
      </p:sp>
      <p:pic>
        <p:nvPicPr>
          <p:cNvPr id="12" name="Imagen 4"/>
          <p:cNvPicPr/>
          <p:nvPr/>
        </p:nvPicPr>
        <p:blipFill>
          <a:blip r:embed="rId3" cstate="print"/>
          <a:srcRect/>
          <a:stretch>
            <a:fillRect/>
          </a:stretch>
        </p:blipFill>
        <p:spPr bwMode="auto">
          <a:xfrm>
            <a:off x="1066800" y="1219200"/>
            <a:ext cx="7010400" cy="4038600"/>
          </a:xfrm>
          <a:prstGeom prst="rect">
            <a:avLst/>
          </a:prstGeom>
          <a:noFill/>
          <a:ln w="9525">
            <a:noFill/>
            <a:miter lim="800000"/>
            <a:headEnd/>
            <a:tailEnd/>
          </a:ln>
        </p:spPr>
      </p:pic>
      <p:pic>
        <p:nvPicPr>
          <p:cNvPr id="1026" name="Picture 2"/>
          <p:cNvPicPr>
            <a:picLocks noChangeAspect="1" noChangeArrowheads="1"/>
          </p:cNvPicPr>
          <p:nvPr/>
        </p:nvPicPr>
        <p:blipFill>
          <a:blip r:embed="rId4" cstate="screen"/>
          <a:srcRect/>
          <a:stretch>
            <a:fillRect/>
          </a:stretch>
        </p:blipFill>
        <p:spPr bwMode="auto">
          <a:xfrm>
            <a:off x="3352800" y="5257807"/>
            <a:ext cx="2286000" cy="1111191"/>
          </a:xfrm>
          <a:prstGeom prst="rect">
            <a:avLst/>
          </a:prstGeom>
          <a:noFill/>
          <a:ln w="9525">
            <a:noFill/>
            <a:miter lim="800000"/>
            <a:headEnd/>
            <a:tailEnd/>
          </a:ln>
        </p:spPr>
      </p:pic>
      <p:sp>
        <p:nvSpPr>
          <p:cNvPr id="8" name="TextBox 20"/>
          <p:cNvSpPr txBox="1">
            <a:spLocks noChangeArrowheads="1"/>
          </p:cNvSpPr>
          <p:nvPr/>
        </p:nvSpPr>
        <p:spPr bwMode="auto">
          <a:xfrm>
            <a:off x="685800" y="838200"/>
            <a:ext cx="7772400" cy="369332"/>
          </a:xfrm>
          <a:prstGeom prst="rect">
            <a:avLst/>
          </a:prstGeom>
          <a:noFill/>
          <a:ln w="9525">
            <a:noFill/>
            <a:miter lim="800000"/>
            <a:headEnd/>
            <a:tailEnd/>
          </a:ln>
        </p:spPr>
        <p:txBody>
          <a:bodyPr wrap="square">
            <a:spAutoFit/>
          </a:bodyPr>
          <a:lstStyle/>
          <a:p>
            <a:r>
              <a:rPr lang="en-US" b="1" dirty="0">
                <a:latin typeface="+mn-lt"/>
              </a:rPr>
              <a:t>For instance, is infrastructure is important?</a:t>
            </a:r>
          </a:p>
        </p:txBody>
      </p:sp>
      <p:sp>
        <p:nvSpPr>
          <p:cNvPr id="9" name="Title 1"/>
          <p:cNvSpPr>
            <a:spLocks noGrp="1"/>
          </p:cNvSpPr>
          <p:nvPr>
            <p:ph type="title"/>
          </p:nvPr>
        </p:nvSpPr>
        <p:spPr>
          <a:xfrm>
            <a:off x="609600" y="304800"/>
            <a:ext cx="7848600" cy="990600"/>
          </a:xfrm>
        </p:spPr>
        <p:txBody>
          <a:bodyPr/>
          <a:lstStyle/>
          <a:p>
            <a:r>
              <a:rPr lang="en-US" sz="2000" b="1" cap="all" dirty="0">
                <a:solidFill>
                  <a:srgbClr val="003366"/>
                </a:solidFill>
                <a:latin typeface="Arial" pitchFamily="34" charset="0"/>
                <a:ea typeface="+mn-ea"/>
                <a:cs typeface="Arial" pitchFamily="34" charset="0"/>
              </a:rPr>
              <a:t>What action are best for the sector?</a:t>
            </a:r>
          </a:p>
        </p:txBody>
      </p:sp>
      <p:sp>
        <p:nvSpPr>
          <p:cNvPr id="10" name="TextBox 5"/>
          <p:cNvSpPr txBox="1">
            <a:spLocks noChangeArrowheads="1"/>
          </p:cNvSpPr>
          <p:nvPr/>
        </p:nvSpPr>
        <p:spPr bwMode="auto">
          <a:xfrm>
            <a:off x="76200" y="6629400"/>
            <a:ext cx="8153400" cy="261610"/>
          </a:xfrm>
          <a:prstGeom prst="rect">
            <a:avLst/>
          </a:prstGeom>
          <a:noFill/>
          <a:ln w="9525">
            <a:noFill/>
            <a:miter lim="800000"/>
            <a:headEnd/>
            <a:tailEnd/>
          </a:ln>
        </p:spPr>
        <p:txBody>
          <a:bodyPr wrap="square">
            <a:spAutoFit/>
          </a:bodyPr>
          <a:lstStyle>
            <a:defPPr>
              <a:defRPr lang="en-US"/>
            </a:defPPr>
            <a:lvl1pPr eaLnBrk="0" hangingPunct="0">
              <a:defRPr sz="1100" i="1">
                <a:solidFill>
                  <a:schemeClr val="bg1">
                    <a:lumMod val="75000"/>
                  </a:schemeClr>
                </a:solidFill>
              </a:defRPr>
            </a:lvl1pPr>
          </a:lstStyle>
          <a:p>
            <a:r>
              <a:rPr lang="en-US" dirty="0"/>
              <a:t>Source: </a:t>
            </a:r>
            <a:r>
              <a:rPr lang="en-US" dirty="0" err="1"/>
              <a:t>Duch</a:t>
            </a:r>
            <a:r>
              <a:rPr lang="en-US" dirty="0"/>
              <a:t>, Competitiveness LLC,  2011</a:t>
            </a:r>
          </a:p>
        </p:txBody>
      </p:sp>
    </p:spTree>
    <p:extLst>
      <p:ext uri="{BB962C8B-B14F-4D97-AF65-F5344CB8AC3E}">
        <p14:creationId xmlns:p14="http://schemas.microsoft.com/office/powerpoint/2010/main" val="3937316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12"/>
          <p:cNvSpPr txBox="1">
            <a:spLocks noChangeArrowheads="1"/>
          </p:cNvSpPr>
          <p:nvPr/>
        </p:nvSpPr>
        <p:spPr bwMode="auto">
          <a:xfrm>
            <a:off x="8077200" y="6659570"/>
            <a:ext cx="990600" cy="276999"/>
          </a:xfrm>
          <a:prstGeom prst="rect">
            <a:avLst/>
          </a:prstGeom>
          <a:noFill/>
          <a:ln w="9525">
            <a:noFill/>
            <a:miter lim="800000"/>
            <a:headEnd/>
            <a:tailEnd/>
          </a:ln>
        </p:spPr>
        <p:txBody>
          <a:bodyPr>
            <a:spAutoFit/>
          </a:bodyPr>
          <a:lstStyle/>
          <a:p>
            <a:pPr algn="r" eaLnBrk="0" hangingPunct="0">
              <a:spcBef>
                <a:spcPct val="50000"/>
              </a:spcBef>
            </a:pPr>
            <a:fld id="{5F3276BF-1A08-4490-912C-C7E91009F480}" type="slidenum">
              <a:rPr lang="en-US" sz="1200">
                <a:latin typeface="55 Helvetica Roman"/>
              </a:rPr>
              <a:pPr algn="r" eaLnBrk="0" hangingPunct="0">
                <a:spcBef>
                  <a:spcPct val="50000"/>
                </a:spcBef>
              </a:pPr>
              <a:t>64</a:t>
            </a:fld>
            <a:endParaRPr lang="en-US" sz="1200" dirty="0">
              <a:latin typeface="55 Helvetica Roman"/>
            </a:endParaRPr>
          </a:p>
        </p:txBody>
      </p:sp>
      <p:sp>
        <p:nvSpPr>
          <p:cNvPr id="13317" name="Text Box 4"/>
          <p:cNvSpPr txBox="1">
            <a:spLocks noChangeArrowheads="1"/>
          </p:cNvSpPr>
          <p:nvPr/>
        </p:nvSpPr>
        <p:spPr bwMode="auto">
          <a:xfrm>
            <a:off x="1905000" y="1219208"/>
            <a:ext cx="5105400" cy="461665"/>
          </a:xfrm>
          <a:prstGeom prst="rect">
            <a:avLst/>
          </a:prstGeom>
          <a:noFill/>
          <a:ln w="9525">
            <a:noFill/>
            <a:miter lim="800000"/>
            <a:headEnd/>
            <a:tailEnd/>
          </a:ln>
        </p:spPr>
        <p:txBody>
          <a:bodyPr>
            <a:spAutoFit/>
          </a:bodyPr>
          <a:lstStyle/>
          <a:p>
            <a:pPr algn="ctr" eaLnBrk="0" hangingPunct="0"/>
            <a:r>
              <a:rPr lang="en-US" sz="2400" b="1" cap="all" dirty="0">
                <a:solidFill>
                  <a:schemeClr val="tx2">
                    <a:lumMod val="60000"/>
                    <a:lumOff val="40000"/>
                  </a:schemeClr>
                </a:solidFill>
                <a:latin typeface="Arial" pitchFamily="34" charset="0"/>
                <a:cs typeface="Arial" pitchFamily="34" charset="0"/>
              </a:rPr>
              <a:t>Sustainable Cleveland 2019 </a:t>
            </a:r>
          </a:p>
        </p:txBody>
      </p:sp>
      <p:sp>
        <p:nvSpPr>
          <p:cNvPr id="2" name="Rectangle 2"/>
          <p:cNvSpPr>
            <a:spLocks noChangeArrowheads="1"/>
          </p:cNvSpPr>
          <p:nvPr/>
        </p:nvSpPr>
        <p:spPr bwMode="auto">
          <a:xfrm>
            <a:off x="5"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Slide Number Placeholder 2"/>
          <p:cNvSpPr>
            <a:spLocks noGrp="1"/>
          </p:cNvSpPr>
          <p:nvPr>
            <p:ph type="sldNum" sz="quarter" idx="12"/>
          </p:nvPr>
        </p:nvSpPr>
        <p:spPr/>
        <p:txBody>
          <a:bodyPr/>
          <a:lstStyle/>
          <a:p>
            <a:fld id="{9C4E1310-C08D-46DA-9B77-100997A3A2D2}" type="slidenum">
              <a:rPr lang="en-US" smtClean="0"/>
              <a:pPr/>
              <a:t>64</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2536449" y="2590808"/>
            <a:ext cx="4071106" cy="2728913"/>
          </a:xfrm>
          <a:prstGeom prst="rect">
            <a:avLst/>
          </a:prstGeom>
          <a:noFill/>
          <a:ln w="9525">
            <a:noFill/>
            <a:miter lim="800000"/>
            <a:headEnd/>
            <a:tailEnd/>
          </a:ln>
        </p:spPr>
      </p:pic>
    </p:spTree>
    <p:extLst>
      <p:ext uri="{BB962C8B-B14F-4D97-AF65-F5344CB8AC3E}">
        <p14:creationId xmlns:p14="http://schemas.microsoft.com/office/powerpoint/2010/main" val="40783483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cap="all" dirty="0">
                <a:solidFill>
                  <a:schemeClr val="tx2">
                    <a:lumMod val="60000"/>
                    <a:lumOff val="40000"/>
                  </a:schemeClr>
                </a:solidFill>
                <a:latin typeface="Arial" pitchFamily="34" charset="0"/>
                <a:cs typeface="Arial" pitchFamily="34" charset="0"/>
              </a:rPr>
              <a:t>2014 </a:t>
            </a:r>
            <a:r>
              <a:rPr lang="en-US" sz="2000" b="1" cap="all" dirty="0">
                <a:solidFill>
                  <a:schemeClr val="tx2">
                    <a:lumMod val="60000"/>
                    <a:lumOff val="40000"/>
                  </a:schemeClr>
                </a:solidFill>
                <a:latin typeface="Arial" pitchFamily="34" charset="0"/>
                <a:cs typeface="Arial" pitchFamily="34" charset="0"/>
                <a:sym typeface="Wingdings" panose="05000000000000000000" pitchFamily="2" charset="2"/>
              </a:rPr>
              <a:t> </a:t>
            </a:r>
            <a:r>
              <a:rPr lang="en-US" sz="2000" b="1" cap="all" dirty="0">
                <a:solidFill>
                  <a:schemeClr val="tx2">
                    <a:lumMod val="60000"/>
                    <a:lumOff val="40000"/>
                  </a:schemeClr>
                </a:solidFill>
                <a:latin typeface="Arial" pitchFamily="34" charset="0"/>
                <a:cs typeface="Arial" pitchFamily="34" charset="0"/>
              </a:rPr>
              <a:t>Current working groups </a:t>
            </a:r>
          </a:p>
        </p:txBody>
      </p:sp>
      <p:sp>
        <p:nvSpPr>
          <p:cNvPr id="4" name="Slide Number Placeholder 3"/>
          <p:cNvSpPr>
            <a:spLocks noGrp="1"/>
          </p:cNvSpPr>
          <p:nvPr>
            <p:ph type="sldNum" sz="quarter" idx="12"/>
          </p:nvPr>
        </p:nvSpPr>
        <p:spPr/>
        <p:txBody>
          <a:bodyPr/>
          <a:lstStyle/>
          <a:p>
            <a:fld id="{9C4E1310-C08D-46DA-9B77-100997A3A2D2}" type="slidenum">
              <a:rPr lang="en-US" smtClean="0"/>
              <a:pPr/>
              <a:t>65</a:t>
            </a:fld>
            <a:endParaRPr lang="en-US"/>
          </a:p>
        </p:txBody>
      </p:sp>
      <p:pic>
        <p:nvPicPr>
          <p:cNvPr id="1026" name="Picture 2" descr="C:\Users\wb461583\Desktop\Capt1ur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336675"/>
            <a:ext cx="142875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b461583\Desktop\asaweq.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52508" y="1362773"/>
            <a:ext cx="16478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b461583\Desktop\wewe.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8204" y="1600202"/>
            <a:ext cx="180022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wb461583\Desktop\wqweq.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57366" y="1281117"/>
            <a:ext cx="116205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wb461583\Desktop\wqq.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13559" y="3508384"/>
            <a:ext cx="136207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wb461583\Desktop\qwq.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305050" y="3554621"/>
            <a:ext cx="234315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wb461583\Desktop\qqqq.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181604" y="3678446"/>
            <a:ext cx="113347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wb461583\Desktop\qqqqqq.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934200" y="3417543"/>
            <a:ext cx="13525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094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63563"/>
          </a:xfrm>
        </p:spPr>
        <p:txBody>
          <a:bodyPr>
            <a:normAutofit/>
          </a:bodyPr>
          <a:lstStyle/>
          <a:p>
            <a:pPr algn="l"/>
            <a:r>
              <a:rPr lang="en-US" sz="2000" b="1" cap="all" dirty="0">
                <a:solidFill>
                  <a:schemeClr val="tx2">
                    <a:lumMod val="60000"/>
                    <a:lumOff val="40000"/>
                  </a:schemeClr>
                </a:solidFill>
                <a:latin typeface="Arial" pitchFamily="34" charset="0"/>
                <a:cs typeface="Arial" pitchFamily="34" charset="0"/>
              </a:rPr>
              <a:t>Results (as of 2014)</a:t>
            </a:r>
            <a:endParaRPr lang="en-US" sz="2000" dirty="0"/>
          </a:p>
        </p:txBody>
      </p:sp>
      <p:sp>
        <p:nvSpPr>
          <p:cNvPr id="4" name="Slide Number Placeholder 3"/>
          <p:cNvSpPr>
            <a:spLocks noGrp="1"/>
          </p:cNvSpPr>
          <p:nvPr>
            <p:ph type="sldNum" sz="quarter" idx="12"/>
          </p:nvPr>
        </p:nvSpPr>
        <p:spPr/>
        <p:txBody>
          <a:bodyPr/>
          <a:lstStyle/>
          <a:p>
            <a:fld id="{9C4E1310-C08D-46DA-9B77-100997A3A2D2}" type="slidenum">
              <a:rPr lang="en-US" smtClean="0"/>
              <a:pPr/>
              <a:t>66</a:t>
            </a:fld>
            <a:endParaRPr lang="en-US"/>
          </a:p>
        </p:txBody>
      </p:sp>
      <p:graphicFrame>
        <p:nvGraphicFramePr>
          <p:cNvPr id="6" name="Diagram 5"/>
          <p:cNvGraphicFramePr/>
          <p:nvPr>
            <p:extLst>
              <p:ext uri="{D42A27DB-BD31-4B8C-83A1-F6EECF244321}">
                <p14:modId xmlns:p14="http://schemas.microsoft.com/office/powerpoint/2010/main" val="1894025135"/>
              </p:ext>
            </p:extLst>
          </p:nvPr>
        </p:nvGraphicFramePr>
        <p:xfrm>
          <a:off x="304800" y="1143000"/>
          <a:ext cx="8763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4"/>
          <p:cNvSpPr txBox="1">
            <a:spLocks noChangeArrowheads="1"/>
          </p:cNvSpPr>
          <p:nvPr/>
        </p:nvSpPr>
        <p:spPr bwMode="auto">
          <a:xfrm>
            <a:off x="76200" y="6395187"/>
            <a:ext cx="6629400" cy="400110"/>
          </a:xfrm>
          <a:prstGeom prst="rect">
            <a:avLst/>
          </a:prstGeom>
          <a:noFill/>
          <a:ln w="9525">
            <a:noFill/>
            <a:miter lim="800000"/>
            <a:headEnd/>
            <a:tailEnd/>
          </a:ln>
        </p:spPr>
        <p:txBody>
          <a:bodyPr wrap="square">
            <a:spAutoFit/>
          </a:bodyPr>
          <a:lstStyle/>
          <a:p>
            <a:pPr eaLnBrk="0" hangingPunct="0"/>
            <a:r>
              <a:rPr lang="en-US" sz="1000" i="1" dirty="0">
                <a:solidFill>
                  <a:schemeClr val="bg1">
                    <a:lumMod val="75000"/>
                  </a:schemeClr>
                </a:solidFill>
                <a:latin typeface="Calibri" pitchFamily="34" charset="0"/>
              </a:rPr>
              <a:t>Source: “Sustainable Cleveland – Report from the  Community”, May 2014   http://www.sustainablecleveland.org/resources/report-from-the-community/</a:t>
            </a:r>
          </a:p>
        </p:txBody>
      </p:sp>
    </p:spTree>
    <p:extLst>
      <p:ext uri="{BB962C8B-B14F-4D97-AF65-F5344CB8AC3E}">
        <p14:creationId xmlns:p14="http://schemas.microsoft.com/office/powerpoint/2010/main" val="501761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62000" y="1314250"/>
            <a:ext cx="7606282" cy="1714913"/>
          </a:xfrm>
        </p:spPr>
      </p:pic>
      <p:sp>
        <p:nvSpPr>
          <p:cNvPr id="4" name="Slide Number Placeholder 3"/>
          <p:cNvSpPr>
            <a:spLocks noGrp="1"/>
          </p:cNvSpPr>
          <p:nvPr>
            <p:ph type="sldNum" sz="quarter" idx="12"/>
          </p:nvPr>
        </p:nvSpPr>
        <p:spPr/>
        <p:txBody>
          <a:bodyPr/>
          <a:lstStyle/>
          <a:p>
            <a:fld id="{9C4E1310-C08D-46DA-9B77-100997A3A2D2}" type="slidenum">
              <a:rPr lang="en-US" smtClean="0"/>
              <a:pPr/>
              <a:t>67</a:t>
            </a:fld>
            <a:endParaRPr lang="en-US"/>
          </a:p>
        </p:txBody>
      </p:sp>
      <p:sp>
        <p:nvSpPr>
          <p:cNvPr id="5" name="Title 4"/>
          <p:cNvSpPr>
            <a:spLocks noGrp="1"/>
          </p:cNvSpPr>
          <p:nvPr>
            <p:ph type="title"/>
          </p:nvPr>
        </p:nvSpPr>
        <p:spPr>
          <a:xfrm>
            <a:off x="457200" y="492196"/>
            <a:ext cx="8229600" cy="707886"/>
          </a:xfrm>
          <a:prstGeom prst="rect">
            <a:avLst/>
          </a:prstGeom>
        </p:spPr>
        <p:txBody>
          <a:bodyPr>
            <a:spAutoFit/>
          </a:bodyPr>
          <a:lstStyle/>
          <a:p>
            <a:pPr algn="l"/>
            <a:r>
              <a:rPr lang="en-US" sz="2000" b="1" cap="all" dirty="0">
                <a:solidFill>
                  <a:schemeClr val="tx2">
                    <a:lumMod val="60000"/>
                    <a:lumOff val="40000"/>
                  </a:schemeClr>
                </a:solidFill>
                <a:latin typeface="Arial" pitchFamily="34" charset="0"/>
                <a:cs typeface="Arial" pitchFamily="34" charset="0"/>
              </a:rPr>
              <a:t>INVOLVEMENT LEVELS</a:t>
            </a:r>
            <a:br>
              <a:rPr lang="en-US" sz="2000" b="1" cap="all" dirty="0">
                <a:solidFill>
                  <a:schemeClr val="tx2">
                    <a:lumMod val="60000"/>
                    <a:lumOff val="40000"/>
                  </a:schemeClr>
                </a:solidFill>
                <a:latin typeface="Arial" pitchFamily="34" charset="0"/>
                <a:cs typeface="Arial" pitchFamily="34" charset="0"/>
              </a:rPr>
            </a:br>
            <a:endParaRPr lang="en-US" sz="2000" b="1" cap="all" dirty="0">
              <a:solidFill>
                <a:schemeClr val="tx2">
                  <a:lumMod val="60000"/>
                  <a:lumOff val="40000"/>
                </a:schemeClr>
              </a:solidFill>
              <a:latin typeface="Arial" pitchFamily="34" charset="0"/>
              <a:cs typeface="Arial"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200" y="4191007"/>
            <a:ext cx="7543800" cy="1722967"/>
          </a:xfrm>
          <a:prstGeom prst="rect">
            <a:avLst/>
          </a:prstGeom>
        </p:spPr>
      </p:pic>
      <p:sp>
        <p:nvSpPr>
          <p:cNvPr id="8" name="Down Arrow 7"/>
          <p:cNvSpPr/>
          <p:nvPr/>
        </p:nvSpPr>
        <p:spPr>
          <a:xfrm>
            <a:off x="1828800" y="3207823"/>
            <a:ext cx="609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781800" y="3212771"/>
            <a:ext cx="609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305300" y="3207823"/>
            <a:ext cx="609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148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cap="all" dirty="0">
                <a:solidFill>
                  <a:schemeClr val="tx2">
                    <a:lumMod val="60000"/>
                    <a:lumOff val="40000"/>
                  </a:schemeClr>
                </a:solidFill>
                <a:latin typeface="Arial" pitchFamily="34" charset="0"/>
                <a:cs typeface="Arial" pitchFamily="34" charset="0"/>
              </a:rPr>
              <a:t>SC2019 Celebration points </a:t>
            </a:r>
            <a:endParaRPr lang="el-GR" sz="2000" dirty="0"/>
          </a:p>
        </p:txBody>
      </p:sp>
      <p:sp>
        <p:nvSpPr>
          <p:cNvPr id="4" name="Slide Number Placeholder 3"/>
          <p:cNvSpPr>
            <a:spLocks noGrp="1"/>
          </p:cNvSpPr>
          <p:nvPr>
            <p:ph type="sldNum" sz="quarter" idx="12"/>
          </p:nvPr>
        </p:nvSpPr>
        <p:spPr/>
        <p:txBody>
          <a:bodyPr/>
          <a:lstStyle/>
          <a:p>
            <a:fld id="{9C4E1310-C08D-46DA-9B77-100997A3A2D2}" type="slidenum">
              <a:rPr lang="en-US" smtClean="0"/>
              <a:pPr/>
              <a:t>68</a:t>
            </a:fld>
            <a:endParaRPr lang="en-US"/>
          </a:p>
        </p:txBody>
      </p:sp>
      <p:pic>
        <p:nvPicPr>
          <p:cNvPr id="2050" name="Picture 2" descr="SC2019 ic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4" y="1357166"/>
            <a:ext cx="6831669" cy="474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636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XI: CRISIS AND CONFLICT RESPONSE</a:t>
            </a:r>
            <a:endParaRPr lang="en-US" sz="2400" dirty="0"/>
          </a:p>
        </p:txBody>
      </p:sp>
      <p:sp>
        <p:nvSpPr>
          <p:cNvPr id="3" name="Subtitle 2"/>
          <p:cNvSpPr>
            <a:spLocks noGrp="1"/>
          </p:cNvSpPr>
          <p:nvPr>
            <p:ph type="subTitle" idx="1"/>
          </p:nvPr>
        </p:nvSpPr>
        <p:spPr>
          <a:xfrm>
            <a:off x="1447800" y="2590800"/>
            <a:ext cx="6400800" cy="2209800"/>
          </a:xfrm>
        </p:spPr>
        <p:txBody>
          <a:bodyPr>
            <a:normAutofit fontScale="92500"/>
          </a:bodyPr>
          <a:lstStyle/>
          <a:p>
            <a:r>
              <a:rPr lang="en-US" sz="2400" i="1" dirty="0"/>
              <a:t>Public-private dialogue is particularly valuable in crisis, conflict and fragile environment to mitigate entrenched interests, rebuild trust and accelerate inclusive and sustainable growth. PPD mechanisms can also work towards resolving disputes and reconciling views of different stakeholders on particular issues. </a:t>
            </a:r>
            <a:endParaRPr lang="en-US" dirty="0"/>
          </a:p>
        </p:txBody>
      </p:sp>
    </p:spTree>
    <p:extLst>
      <p:ext uri="{BB962C8B-B14F-4D97-AF65-F5344CB8AC3E}">
        <p14:creationId xmlns:p14="http://schemas.microsoft.com/office/powerpoint/2010/main" val="233336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7"/>
          <p:cNvSpPr>
            <a:spLocks noGrp="1"/>
          </p:cNvSpPr>
          <p:nvPr>
            <p:ph type="sldNum" sz="quarter" idx="12"/>
          </p:nvPr>
        </p:nvSpPr>
        <p:spPr/>
        <p:txBody>
          <a:bodyPr/>
          <a:lstStyle/>
          <a:p>
            <a:fld id="{A43B545B-A70D-4026-97EF-7991BD73DFD0}" type="slidenum">
              <a:rPr lang="en-US" smtClean="0"/>
              <a:pPr/>
              <a:t>7</a:t>
            </a:fld>
            <a:endParaRPr lang="en-US" dirty="0"/>
          </a:p>
        </p:txBody>
      </p:sp>
      <p:sp>
        <p:nvSpPr>
          <p:cNvPr id="6" name="Title 1"/>
          <p:cNvSpPr>
            <a:spLocks noGrp="1"/>
          </p:cNvSpPr>
          <p:nvPr>
            <p:ph type="title"/>
          </p:nvPr>
        </p:nvSpPr>
        <p:spPr>
          <a:xfrm>
            <a:off x="384048" y="457201"/>
            <a:ext cx="8385048" cy="808039"/>
          </a:xfrm>
        </p:spPr>
        <p:txBody>
          <a:bodyPr>
            <a:normAutofit/>
          </a:bodyPr>
          <a:lstStyle/>
          <a:p>
            <a:r>
              <a:rPr lang="en-US" sz="2400" b="1" cap="all" dirty="0">
                <a:solidFill>
                  <a:srgbClr val="003366"/>
                </a:solidFill>
                <a:latin typeface="Arial" pitchFamily="34" charset="0"/>
                <a:ea typeface="+mn-ea"/>
                <a:cs typeface="Arial" pitchFamily="34" charset="0"/>
              </a:rPr>
              <a:t>PPD Collaborative Action Matrix</a:t>
            </a:r>
          </a:p>
        </p:txBody>
      </p:sp>
      <p:graphicFrame>
        <p:nvGraphicFramePr>
          <p:cNvPr id="8" name="Table 7"/>
          <p:cNvGraphicFramePr>
            <a:graphicFrameLocks noGrp="1"/>
          </p:cNvGraphicFramePr>
          <p:nvPr>
            <p:extLst>
              <p:ext uri="{D42A27DB-BD31-4B8C-83A1-F6EECF244321}">
                <p14:modId xmlns:p14="http://schemas.microsoft.com/office/powerpoint/2010/main" val="251702143"/>
              </p:ext>
            </p:extLst>
          </p:nvPr>
        </p:nvGraphicFramePr>
        <p:xfrm>
          <a:off x="368302" y="2743200"/>
          <a:ext cx="1596009" cy="205740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20000"/>
                    </a:ext>
                  </a:extLst>
                </a:gridCol>
                <a:gridCol w="1244854">
                  <a:extLst>
                    <a:ext uri="{9D8B030D-6E8A-4147-A177-3AD203B41FA5}">
                      <a16:colId xmlns:a16="http://schemas.microsoft.com/office/drawing/2014/main" val="20001"/>
                    </a:ext>
                  </a:extLst>
                </a:gridCol>
              </a:tblGrid>
              <a:tr h="685800">
                <a:tc>
                  <a:txBody>
                    <a:bodyPr/>
                    <a:lstStyle/>
                    <a:p>
                      <a:r>
                        <a:rPr lang="en-US" sz="1500" b="1" dirty="0">
                          <a:solidFill>
                            <a:schemeClr val="bg1"/>
                          </a:solidFill>
                        </a:rPr>
                        <a:t>1</a:t>
                      </a:r>
                    </a:p>
                  </a:txBody>
                  <a:tcPr anchor="ctr">
                    <a:solidFill>
                      <a:schemeClr val="accent1"/>
                    </a:solidFill>
                  </a:tcPr>
                </a:tc>
                <a:tc>
                  <a:txBody>
                    <a:bodyPr/>
                    <a:lstStyle/>
                    <a:p>
                      <a:r>
                        <a:rPr lang="en-US" sz="1500" b="1" dirty="0">
                          <a:solidFill>
                            <a:schemeClr val="tx1"/>
                          </a:solidFill>
                        </a:rPr>
                        <a:t>Public</a:t>
                      </a:r>
                    </a:p>
                  </a:txBody>
                  <a:tcPr anchor="ctr">
                    <a:solidFill>
                      <a:srgbClr val="E9EDF4"/>
                    </a:solidFill>
                  </a:tcPr>
                </a:tc>
                <a:extLst>
                  <a:ext uri="{0D108BD9-81ED-4DB2-BD59-A6C34878D82A}">
                    <a16:rowId xmlns:a16="http://schemas.microsoft.com/office/drawing/2014/main" val="10000"/>
                  </a:ext>
                </a:extLst>
              </a:tr>
              <a:tr h="685800">
                <a:tc>
                  <a:txBody>
                    <a:bodyPr/>
                    <a:lstStyle/>
                    <a:p>
                      <a:r>
                        <a:rPr lang="en-US" sz="1500" b="1" dirty="0">
                          <a:solidFill>
                            <a:schemeClr val="bg1"/>
                          </a:solidFill>
                        </a:rPr>
                        <a:t>2</a:t>
                      </a:r>
                    </a:p>
                  </a:txBody>
                  <a:tcPr anchor="ctr">
                    <a:solidFill>
                      <a:schemeClr val="accent1"/>
                    </a:solidFill>
                  </a:tcPr>
                </a:tc>
                <a:tc>
                  <a:txBody>
                    <a:bodyPr/>
                    <a:lstStyle/>
                    <a:p>
                      <a:r>
                        <a:rPr lang="en-US" sz="1500" b="1" dirty="0">
                          <a:solidFill>
                            <a:schemeClr val="tx1"/>
                          </a:solidFill>
                        </a:rPr>
                        <a:t>Public-Private</a:t>
                      </a:r>
                    </a:p>
                  </a:txBody>
                  <a:tcPr anchor="ctr">
                    <a:solidFill>
                      <a:srgbClr val="D0D8E8"/>
                    </a:solidFill>
                  </a:tcPr>
                </a:tc>
                <a:extLst>
                  <a:ext uri="{0D108BD9-81ED-4DB2-BD59-A6C34878D82A}">
                    <a16:rowId xmlns:a16="http://schemas.microsoft.com/office/drawing/2014/main" val="10001"/>
                  </a:ext>
                </a:extLst>
              </a:tr>
              <a:tr h="685800">
                <a:tc>
                  <a:txBody>
                    <a:bodyPr/>
                    <a:lstStyle/>
                    <a:p>
                      <a:r>
                        <a:rPr lang="en-US" sz="1500" b="1" dirty="0">
                          <a:solidFill>
                            <a:schemeClr val="bg1"/>
                          </a:solidFill>
                        </a:rPr>
                        <a:t>3</a:t>
                      </a:r>
                    </a:p>
                  </a:txBody>
                  <a:tcPr anchor="ctr">
                    <a:solidFill>
                      <a:schemeClr val="accent1"/>
                    </a:solidFill>
                  </a:tcPr>
                </a:tc>
                <a:tc>
                  <a:txBody>
                    <a:bodyPr/>
                    <a:lstStyle/>
                    <a:p>
                      <a:r>
                        <a:rPr lang="en-US" sz="1500" b="1" dirty="0">
                          <a:solidFill>
                            <a:schemeClr val="tx1"/>
                          </a:solidFill>
                        </a:rPr>
                        <a:t>Private</a:t>
                      </a:r>
                    </a:p>
                  </a:txBody>
                  <a:tcPr anchor="ctr">
                    <a:solidFill>
                      <a:srgbClr val="E9EDF4"/>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01431076"/>
              </p:ext>
            </p:extLst>
          </p:nvPr>
        </p:nvGraphicFramePr>
        <p:xfrm>
          <a:off x="1968499" y="1640840"/>
          <a:ext cx="6413500" cy="3136160"/>
        </p:xfrm>
        <a:graphic>
          <a:graphicData uri="http://schemas.openxmlformats.org/drawingml/2006/table">
            <a:tbl>
              <a:tblPr firstRow="1" bandRow="1">
                <a:tableStyleId>{5C22544A-7EE6-4342-B048-85BDC9FD1C3A}</a:tableStyleId>
              </a:tblPr>
              <a:tblGrid>
                <a:gridCol w="1282700">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1282700">
                  <a:extLst>
                    <a:ext uri="{9D8B030D-6E8A-4147-A177-3AD203B41FA5}">
                      <a16:colId xmlns:a16="http://schemas.microsoft.com/office/drawing/2014/main" val="20002"/>
                    </a:ext>
                  </a:extLst>
                </a:gridCol>
                <a:gridCol w="1282700">
                  <a:extLst>
                    <a:ext uri="{9D8B030D-6E8A-4147-A177-3AD203B41FA5}">
                      <a16:colId xmlns:a16="http://schemas.microsoft.com/office/drawing/2014/main" val="20003"/>
                    </a:ext>
                  </a:extLst>
                </a:gridCol>
                <a:gridCol w="1282700">
                  <a:extLst>
                    <a:ext uri="{9D8B030D-6E8A-4147-A177-3AD203B41FA5}">
                      <a16:colId xmlns:a16="http://schemas.microsoft.com/office/drawing/2014/main" val="20004"/>
                    </a:ext>
                  </a:extLst>
                </a:gridCol>
              </a:tblGrid>
              <a:tr h="362480">
                <a:tc>
                  <a:txBody>
                    <a:bodyPr/>
                    <a:lstStyle/>
                    <a:p>
                      <a:pPr algn="ctr"/>
                      <a:r>
                        <a:rPr lang="en-US" sz="1600" dirty="0"/>
                        <a:t>1</a:t>
                      </a:r>
                    </a:p>
                  </a:txBody>
                  <a:tcPr/>
                </a:tc>
                <a:tc>
                  <a:txBody>
                    <a:bodyPr/>
                    <a:lstStyle/>
                    <a:p>
                      <a:pPr algn="ctr"/>
                      <a:r>
                        <a:rPr lang="en-US" sz="1600" dirty="0"/>
                        <a:t>2</a:t>
                      </a:r>
                    </a:p>
                  </a:txBody>
                  <a:tcPr/>
                </a:tc>
                <a:tc>
                  <a:txBody>
                    <a:bodyPr/>
                    <a:lstStyle/>
                    <a:p>
                      <a:pPr algn="ctr"/>
                      <a:r>
                        <a:rPr lang="en-US" sz="1600" dirty="0"/>
                        <a:t>3</a:t>
                      </a:r>
                    </a:p>
                  </a:txBody>
                  <a:tcPr/>
                </a:tc>
                <a:tc>
                  <a:txBody>
                    <a:bodyPr/>
                    <a:lstStyle/>
                    <a:p>
                      <a:pPr algn="ctr"/>
                      <a:r>
                        <a:rPr lang="en-US" sz="1600" dirty="0"/>
                        <a:t>4</a:t>
                      </a:r>
                    </a:p>
                  </a:txBody>
                  <a:tcPr/>
                </a:tc>
                <a:tc>
                  <a:txBody>
                    <a:bodyPr/>
                    <a:lstStyle/>
                    <a:p>
                      <a:pPr algn="ctr"/>
                      <a:r>
                        <a:rPr lang="en-US" sz="1600" dirty="0"/>
                        <a:t>5</a:t>
                      </a:r>
                    </a:p>
                  </a:txBody>
                  <a:tcPr/>
                </a:tc>
                <a:extLst>
                  <a:ext uri="{0D108BD9-81ED-4DB2-BD59-A6C34878D82A}">
                    <a16:rowId xmlns:a16="http://schemas.microsoft.com/office/drawing/2014/main" val="10000"/>
                  </a:ext>
                </a:extLst>
              </a:tr>
              <a:tr h="759718">
                <a:tc>
                  <a:txBody>
                    <a:bodyPr/>
                    <a:lstStyle/>
                    <a:p>
                      <a:pPr algn="ctr"/>
                      <a:r>
                        <a:rPr lang="en-US" sz="1500" b="1" dirty="0"/>
                        <a:t>Regulatory and tax</a:t>
                      </a:r>
                    </a:p>
                    <a:p>
                      <a:pPr algn="ctr"/>
                      <a:r>
                        <a:rPr lang="en-US" sz="1500" b="1" dirty="0"/>
                        <a:t>environment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dirty="0"/>
                        <a:t>Infrastructure</a:t>
                      </a:r>
                      <a:endParaRPr lang="en-US" sz="1500" dirty="0"/>
                    </a:p>
                  </a:txBody>
                  <a:tcPr/>
                </a:tc>
                <a:tc>
                  <a:txBody>
                    <a:bodyPr/>
                    <a:lstStyle/>
                    <a:p>
                      <a:pPr algn="ctr"/>
                      <a:r>
                        <a:rPr lang="en-US" sz="1500" b="1" dirty="0"/>
                        <a:t>Access to finance</a:t>
                      </a:r>
                      <a:endParaRPr lang="en-US" sz="15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dirty="0"/>
                        <a:t>Skilled and trained labor</a:t>
                      </a:r>
                    </a:p>
                    <a:p>
                      <a:pPr algn="ctr"/>
                      <a:endParaRPr lang="en-US" sz="1500" dirty="0"/>
                    </a:p>
                  </a:txBody>
                  <a:tcPr/>
                </a:tc>
                <a:tc>
                  <a:txBody>
                    <a:bodyPr/>
                    <a:lstStyle/>
                    <a:p>
                      <a:pPr algn="ctr"/>
                      <a:r>
                        <a:rPr lang="en-US" sz="1500" b="1" dirty="0"/>
                        <a:t>Access to</a:t>
                      </a:r>
                    </a:p>
                    <a:p>
                      <a:pPr algn="ctr"/>
                      <a:r>
                        <a:rPr lang="en-US" sz="1500" b="1" dirty="0"/>
                        <a:t>technologies</a:t>
                      </a:r>
                      <a:r>
                        <a:rPr lang="en-US" sz="1500" b="1" baseline="0" dirty="0"/>
                        <a:t> and R&amp;D</a:t>
                      </a:r>
                      <a:endParaRPr lang="en-US" sz="1500" b="1" dirty="0"/>
                    </a:p>
                  </a:txBody>
                  <a:tcPr/>
                </a:tc>
                <a:extLst>
                  <a:ext uri="{0D108BD9-81ED-4DB2-BD59-A6C34878D82A}">
                    <a16:rowId xmlns:a16="http://schemas.microsoft.com/office/drawing/2014/main" val="10001"/>
                  </a:ext>
                </a:extLst>
              </a:tr>
              <a:tr h="645512">
                <a:tc>
                  <a:txBody>
                    <a:bodyPr/>
                    <a:lstStyle/>
                    <a:p>
                      <a:pPr algn="ctr"/>
                      <a:endParaRPr lang="en-US" sz="3700" b="1"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b="1" dirty="0"/>
                    </a:p>
                  </a:txBody>
                  <a:tcPr/>
                </a:tc>
                <a:extLst>
                  <a:ext uri="{0D108BD9-81ED-4DB2-BD59-A6C34878D82A}">
                    <a16:rowId xmlns:a16="http://schemas.microsoft.com/office/drawing/2014/main" val="10002"/>
                  </a:ext>
                </a:extLst>
              </a:tr>
              <a:tr h="670339">
                <a:tc>
                  <a:txBody>
                    <a:bodyPr/>
                    <a:lstStyle/>
                    <a:p>
                      <a:pPr algn="ctr"/>
                      <a:endParaRPr lang="en-US" sz="3900" b="1"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b="1" dirty="0"/>
                    </a:p>
                  </a:txBody>
                  <a:tcPr/>
                </a:tc>
                <a:extLst>
                  <a:ext uri="{0D108BD9-81ED-4DB2-BD59-A6C34878D82A}">
                    <a16:rowId xmlns:a16="http://schemas.microsoft.com/office/drawing/2014/main" val="10003"/>
                  </a:ext>
                </a:extLst>
              </a:tr>
              <a:tr h="645512">
                <a:tc>
                  <a:txBody>
                    <a:bodyPr/>
                    <a:lstStyle/>
                    <a:p>
                      <a:pPr algn="ctr"/>
                      <a:endParaRPr lang="en-US" sz="3700" b="1"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algn="ctr"/>
                      <a:endParaRPr lang="en-US" sz="1500" b="1" dirty="0"/>
                    </a:p>
                  </a:txBody>
                  <a:tcPr/>
                </a:tc>
                <a:extLst>
                  <a:ext uri="{0D108BD9-81ED-4DB2-BD59-A6C34878D82A}">
                    <a16:rowId xmlns:a16="http://schemas.microsoft.com/office/drawing/2014/main" val="10004"/>
                  </a:ext>
                </a:extLst>
              </a:tr>
            </a:tbl>
          </a:graphicData>
        </a:graphic>
      </p:graphicFrame>
      <p:sp>
        <p:nvSpPr>
          <p:cNvPr id="9" name="TextBox 8"/>
          <p:cNvSpPr txBox="1"/>
          <p:nvPr/>
        </p:nvSpPr>
        <p:spPr>
          <a:xfrm>
            <a:off x="350229" y="6096000"/>
            <a:ext cx="2504212" cy="261610"/>
          </a:xfrm>
          <a:prstGeom prst="rect">
            <a:avLst/>
          </a:prstGeom>
          <a:noFill/>
        </p:spPr>
        <p:txBody>
          <a:bodyPr wrap="none" rtlCol="0">
            <a:spAutoFit/>
          </a:bodyPr>
          <a:lstStyle/>
          <a:p>
            <a:r>
              <a:rPr lang="en-US" sz="1100" i="1" dirty="0" err="1">
                <a:solidFill>
                  <a:schemeClr val="bg1">
                    <a:lumMod val="85000"/>
                  </a:schemeClr>
                </a:solidFill>
              </a:rPr>
              <a:t>Kassim</a:t>
            </a:r>
            <a:r>
              <a:rPr lang="en-US" sz="1100" i="1" dirty="0">
                <a:solidFill>
                  <a:schemeClr val="bg1">
                    <a:lumMod val="85000"/>
                  </a:schemeClr>
                </a:solidFill>
              </a:rPr>
              <a:t> and Herzberg, World Bank Group</a:t>
            </a:r>
          </a:p>
        </p:txBody>
      </p:sp>
    </p:spTree>
    <p:extLst>
      <p:ext uri="{BB962C8B-B14F-4D97-AF65-F5344CB8AC3E}">
        <p14:creationId xmlns:p14="http://schemas.microsoft.com/office/powerpoint/2010/main" val="2300015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7391400" y="5867400"/>
            <a:ext cx="1752600" cy="923925"/>
          </a:xfrm>
          <a:prstGeom prst="rect">
            <a:avLst/>
          </a:prstGeom>
          <a:noFill/>
          <a:ln w="9525">
            <a:noFill/>
            <a:miter lim="800000"/>
            <a:headEnd/>
            <a:tailEnd/>
          </a:ln>
        </p:spPr>
        <p:txBody>
          <a:bodyPr>
            <a:spAutoFit/>
          </a:bodyPr>
          <a:lstStyle/>
          <a:p>
            <a:r>
              <a:rPr lang="en-US" sz="1800">
                <a:solidFill>
                  <a:schemeClr val="bg1"/>
                </a:solidFill>
              </a:rPr>
              <a:t>Greece during the economic crisis of 2007-09</a:t>
            </a:r>
          </a:p>
        </p:txBody>
      </p:sp>
      <p:pic>
        <p:nvPicPr>
          <p:cNvPr id="10243" name="Picture 2" descr="http://news.bbc.co.uk/nol/shared/bsp/hi/inspector_gadget/10/haiti_street/img/haiti_big_image_984x1236.jpg"/>
          <p:cNvPicPr>
            <a:picLocks noChangeAspect="1" noChangeArrowheads="1"/>
          </p:cNvPicPr>
          <p:nvPr/>
        </p:nvPicPr>
        <p:blipFill>
          <a:blip r:embed="rId2"/>
          <a:srcRect/>
          <a:stretch>
            <a:fillRect/>
          </a:stretch>
        </p:blipFill>
        <p:spPr bwMode="auto">
          <a:xfrm>
            <a:off x="-6350" y="0"/>
            <a:ext cx="9226550" cy="6858000"/>
          </a:xfrm>
          <a:prstGeom prst="rect">
            <a:avLst/>
          </a:prstGeom>
          <a:noFill/>
          <a:ln w="9525">
            <a:noFill/>
            <a:miter lim="800000"/>
            <a:headEnd/>
            <a:tailEnd/>
          </a:ln>
        </p:spPr>
      </p:pic>
      <p:sp>
        <p:nvSpPr>
          <p:cNvPr id="10244" name="TextBox 5"/>
          <p:cNvSpPr txBox="1">
            <a:spLocks noChangeArrowheads="1"/>
          </p:cNvSpPr>
          <p:nvPr/>
        </p:nvSpPr>
        <p:spPr bwMode="auto">
          <a:xfrm>
            <a:off x="7239000" y="6033448"/>
            <a:ext cx="1981200" cy="830263"/>
          </a:xfrm>
          <a:prstGeom prst="rect">
            <a:avLst/>
          </a:prstGeom>
          <a:solidFill>
            <a:schemeClr val="bg1">
              <a:alpha val="79999"/>
            </a:schemeClr>
          </a:solidFill>
          <a:ln w="9525">
            <a:noFill/>
            <a:miter lim="800000"/>
            <a:headEnd/>
            <a:tailEnd/>
          </a:ln>
        </p:spPr>
        <p:txBody>
          <a:bodyPr>
            <a:spAutoFit/>
          </a:bodyPr>
          <a:lstStyle/>
          <a:p>
            <a:r>
              <a:rPr lang="en-US" sz="1200" dirty="0">
                <a:latin typeface="Verdana" pitchFamily="34" charset="0"/>
              </a:rPr>
              <a:t>Haiti unemployment rate rises from 70% pre-quake to 80% post-quake</a:t>
            </a:r>
          </a:p>
        </p:txBody>
      </p:sp>
    </p:spTree>
    <p:extLst>
      <p:ext uri="{BB962C8B-B14F-4D97-AF65-F5344CB8AC3E}">
        <p14:creationId xmlns:p14="http://schemas.microsoft.com/office/powerpoint/2010/main" val="15179454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japanesequake2011.com/wp-content/uploads/2011/03/japan-tsunami-3.14.jpg"/>
          <p:cNvPicPr>
            <a:picLocks noChangeAspect="1" noChangeArrowheads="1"/>
          </p:cNvPicPr>
          <p:nvPr/>
        </p:nvPicPr>
        <p:blipFill>
          <a:blip r:embed="rId2"/>
          <a:srcRect/>
          <a:stretch>
            <a:fillRect/>
          </a:stretch>
        </p:blipFill>
        <p:spPr bwMode="auto">
          <a:xfrm>
            <a:off x="0" y="0"/>
            <a:ext cx="9372600" cy="7029450"/>
          </a:xfrm>
          <a:prstGeom prst="rect">
            <a:avLst/>
          </a:prstGeom>
          <a:noFill/>
          <a:ln w="9525">
            <a:noFill/>
            <a:miter lim="800000"/>
            <a:headEnd/>
            <a:tailEnd/>
          </a:ln>
        </p:spPr>
      </p:pic>
      <p:sp>
        <p:nvSpPr>
          <p:cNvPr id="11268" name="TextBox 5"/>
          <p:cNvSpPr txBox="1">
            <a:spLocks noChangeArrowheads="1"/>
          </p:cNvSpPr>
          <p:nvPr/>
        </p:nvSpPr>
        <p:spPr bwMode="auto">
          <a:xfrm>
            <a:off x="6934200" y="6008385"/>
            <a:ext cx="2438400" cy="1015663"/>
          </a:xfrm>
          <a:prstGeom prst="rect">
            <a:avLst/>
          </a:prstGeom>
          <a:solidFill>
            <a:schemeClr val="bg1">
              <a:alpha val="79999"/>
            </a:schemeClr>
          </a:solidFill>
          <a:ln w="9525">
            <a:noFill/>
            <a:miter lim="800000"/>
            <a:headEnd/>
            <a:tailEnd/>
          </a:ln>
        </p:spPr>
        <p:txBody>
          <a:bodyPr wrap="square">
            <a:spAutoFit/>
          </a:bodyPr>
          <a:lstStyle/>
          <a:p>
            <a:r>
              <a:rPr lang="en-US" sz="1200" dirty="0">
                <a:latin typeface="Verdana" pitchFamily="34" charset="0"/>
                <a:ea typeface="Verdana" pitchFamily="34" charset="0"/>
                <a:cs typeface="Verdana" pitchFamily="34" charset="0"/>
              </a:rPr>
              <a:t>Japan’s car production fell 60.1% after the March 2011 earthquake, a reduction of 439,828 (Source: Japan Car Manufacturers Association)</a:t>
            </a:r>
          </a:p>
        </p:txBody>
      </p:sp>
    </p:spTree>
    <p:extLst>
      <p:ext uri="{BB962C8B-B14F-4D97-AF65-F5344CB8AC3E}">
        <p14:creationId xmlns:p14="http://schemas.microsoft.com/office/powerpoint/2010/main" val="4001128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0"/>
            <a:ext cx="9220200" cy="6870700"/>
          </a:xfrm>
          <a:prstGeom prst="rect">
            <a:avLst/>
          </a:prstGeom>
          <a:noFill/>
          <a:ln w="9525">
            <a:noFill/>
            <a:miter lim="800000"/>
            <a:headEnd/>
            <a:tailEnd/>
          </a:ln>
        </p:spPr>
      </p:pic>
      <p:sp>
        <p:nvSpPr>
          <p:cNvPr id="12291" name="TextBox 25"/>
          <p:cNvSpPr txBox="1">
            <a:spLocks noChangeArrowheads="1"/>
          </p:cNvSpPr>
          <p:nvPr/>
        </p:nvSpPr>
        <p:spPr bwMode="auto">
          <a:xfrm>
            <a:off x="76200" y="6629400"/>
            <a:ext cx="1066800" cy="246063"/>
          </a:xfrm>
          <a:prstGeom prst="rect">
            <a:avLst/>
          </a:prstGeom>
          <a:noFill/>
          <a:ln w="9525">
            <a:noFill/>
            <a:miter lim="800000"/>
            <a:headEnd/>
            <a:tailEnd/>
          </a:ln>
        </p:spPr>
        <p:txBody>
          <a:bodyPr>
            <a:spAutoFit/>
          </a:bodyPr>
          <a:lstStyle/>
          <a:p>
            <a:pPr eaLnBrk="0" hangingPunct="0"/>
            <a:r>
              <a:rPr lang="en-US" sz="1000">
                <a:solidFill>
                  <a:schemeClr val="bg1"/>
                </a:solidFill>
                <a:latin typeface="Calibri" pitchFamily="34" charset="0"/>
              </a:rPr>
              <a:t>Newsweek, 2011</a:t>
            </a:r>
          </a:p>
        </p:txBody>
      </p:sp>
    </p:spTree>
    <p:extLst>
      <p:ext uri="{BB962C8B-B14F-4D97-AF65-F5344CB8AC3E}">
        <p14:creationId xmlns:p14="http://schemas.microsoft.com/office/powerpoint/2010/main" val="15203238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2238"/>
            <a:ext cx="7239000" cy="715962"/>
          </a:xfrm>
        </p:spPr>
        <p:txBody>
          <a:bodyPr>
            <a:normAutofit/>
          </a:bodyPr>
          <a:lstStyle/>
          <a:p>
            <a:endParaRPr lang="en-US"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513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83098" y="4114800"/>
            <a:ext cx="4568301" cy="2743200"/>
          </a:xfrm>
          <a:solidFill>
            <a:schemeClr val="bg1">
              <a:lumMod val="50000"/>
              <a:alpha val="71000"/>
            </a:schemeClr>
          </a:solidFill>
        </p:spPr>
        <p:txBody>
          <a:bodyPr>
            <a:noAutofit/>
          </a:bodyPr>
          <a:lstStyle/>
          <a:p>
            <a:pPr marL="0" indent="0" algn="r">
              <a:buNone/>
            </a:pPr>
            <a:r>
              <a:rPr lang="en-US" sz="1300" b="1" dirty="0">
                <a:solidFill>
                  <a:schemeClr val="bg1"/>
                </a:solidFill>
              </a:rPr>
              <a:t>Deadliest hurricane to hit Northeastern U.S. in 40 years</a:t>
            </a:r>
          </a:p>
          <a:p>
            <a:pPr marL="0" indent="0" algn="r">
              <a:buNone/>
            </a:pPr>
            <a:r>
              <a:rPr lang="en-US" sz="1300" b="1" dirty="0">
                <a:solidFill>
                  <a:schemeClr val="bg1"/>
                </a:solidFill>
              </a:rPr>
              <a:t>Second-costliest in the nation's history: $50 billion</a:t>
            </a:r>
          </a:p>
          <a:p>
            <a:pPr marL="457200" lvl="1" indent="0" algn="r">
              <a:buNone/>
            </a:pPr>
            <a:r>
              <a:rPr lang="en-US" sz="1300" b="1" dirty="0">
                <a:solidFill>
                  <a:schemeClr val="bg1"/>
                </a:solidFill>
              </a:rPr>
              <a:t>Second after Hurricane Katrina ($108 billion)</a:t>
            </a:r>
          </a:p>
          <a:p>
            <a:pPr marL="0" indent="0" algn="r">
              <a:buNone/>
            </a:pPr>
            <a:r>
              <a:rPr lang="en-US" sz="1300" b="1" dirty="0">
                <a:solidFill>
                  <a:schemeClr val="bg1"/>
                </a:solidFill>
              </a:rPr>
              <a:t>More than 8 million customers lost power</a:t>
            </a:r>
          </a:p>
          <a:p>
            <a:pPr marL="0" lvl="1" indent="0" algn="r">
              <a:buNone/>
            </a:pPr>
            <a:r>
              <a:rPr lang="en-US" sz="1300" b="1" dirty="0">
                <a:solidFill>
                  <a:schemeClr val="bg1"/>
                </a:solidFill>
              </a:rPr>
              <a:t>More than 650,000 U.S. homes damaged or destroyed</a:t>
            </a:r>
          </a:p>
          <a:p>
            <a:pPr marL="0" indent="0" algn="r">
              <a:buNone/>
            </a:pPr>
            <a:r>
              <a:rPr lang="en-US" sz="1300" b="1" dirty="0">
                <a:solidFill>
                  <a:schemeClr val="bg1"/>
                </a:solidFill>
              </a:rPr>
              <a:t>Global natural disasters in 2012 combined to cause economic losses of $200 billion</a:t>
            </a:r>
          </a:p>
          <a:p>
            <a:pPr marL="0" indent="0" algn="r">
              <a:buNone/>
            </a:pPr>
            <a:endParaRPr lang="en-US" sz="1300" b="1" dirty="0">
              <a:solidFill>
                <a:schemeClr val="bg1"/>
              </a:solidFill>
            </a:endParaRPr>
          </a:p>
          <a:p>
            <a:pPr marL="0" indent="0" algn="r">
              <a:buNone/>
            </a:pPr>
            <a:r>
              <a:rPr lang="en-US" sz="1300" b="1" dirty="0">
                <a:solidFill>
                  <a:schemeClr val="bg1"/>
                </a:solidFill>
              </a:rPr>
              <a:t>Natural disasters </a:t>
            </a:r>
            <a:r>
              <a:rPr lang="en-US" sz="1300" b="1" i="1" dirty="0">
                <a:solidFill>
                  <a:schemeClr val="bg1"/>
                </a:solidFill>
              </a:rPr>
              <a:t>damage or destroy </a:t>
            </a:r>
            <a:r>
              <a:rPr lang="en-US" sz="1300" b="1" dirty="0">
                <a:solidFill>
                  <a:schemeClr val="bg1"/>
                </a:solidFill>
              </a:rPr>
              <a:t>productive physical assets like factories, stores, housing, and public infrastructure (the capital stock) and they </a:t>
            </a:r>
            <a:r>
              <a:rPr lang="en-US" sz="1300" b="1" i="1" dirty="0">
                <a:solidFill>
                  <a:schemeClr val="bg1"/>
                </a:solidFill>
              </a:rPr>
              <a:t>interrupt</a:t>
            </a:r>
            <a:r>
              <a:rPr lang="en-US" sz="1300" b="1" dirty="0">
                <a:solidFill>
                  <a:schemeClr val="bg1"/>
                </a:solidFill>
              </a:rPr>
              <a:t> economic activity</a:t>
            </a:r>
          </a:p>
        </p:txBody>
      </p:sp>
      <p:sp>
        <p:nvSpPr>
          <p:cNvPr id="4" name="TextBox 3"/>
          <p:cNvSpPr txBox="1"/>
          <p:nvPr/>
        </p:nvSpPr>
        <p:spPr>
          <a:xfrm>
            <a:off x="228600" y="381000"/>
            <a:ext cx="1905000" cy="646331"/>
          </a:xfrm>
          <a:prstGeom prst="rect">
            <a:avLst/>
          </a:prstGeom>
          <a:noFill/>
        </p:spPr>
        <p:txBody>
          <a:bodyPr wrap="square" rtlCol="0">
            <a:spAutoFit/>
          </a:bodyPr>
          <a:lstStyle/>
          <a:p>
            <a:r>
              <a:rPr lang="en-US" dirty="0"/>
              <a:t>Hurricane Sandy, 2012</a:t>
            </a:r>
          </a:p>
        </p:txBody>
      </p:sp>
    </p:spTree>
    <p:extLst>
      <p:ext uri="{BB962C8B-B14F-4D97-AF65-F5344CB8AC3E}">
        <p14:creationId xmlns:p14="http://schemas.microsoft.com/office/powerpoint/2010/main" val="560762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XII: DEVELOPMENT PARTNERS</a:t>
            </a:r>
            <a:br>
              <a:rPr lang="en-US" sz="2400" dirty="0"/>
            </a:br>
            <a:endParaRPr lang="en-US" sz="2400" dirty="0"/>
          </a:p>
        </p:txBody>
      </p:sp>
      <p:sp>
        <p:nvSpPr>
          <p:cNvPr id="3" name="Subtitle 2"/>
          <p:cNvSpPr>
            <a:spLocks noGrp="1"/>
          </p:cNvSpPr>
          <p:nvPr>
            <p:ph type="subTitle" idx="1"/>
          </p:nvPr>
        </p:nvSpPr>
        <p:spPr>
          <a:xfrm>
            <a:off x="1447800" y="2590800"/>
            <a:ext cx="6400800" cy="1752600"/>
          </a:xfrm>
        </p:spPr>
        <p:txBody>
          <a:bodyPr>
            <a:normAutofit fontScale="92500" lnSpcReduction="10000"/>
          </a:bodyPr>
          <a:lstStyle/>
          <a:p>
            <a:r>
              <a:rPr lang="en-US" sz="2400" i="1" dirty="0"/>
              <a:t>Public-private dialogue initiatives can benefit from the input and support of donors (development partners) when their role is determined by the local context, demand driven, and based on partnership, coordination and </a:t>
            </a:r>
            <a:r>
              <a:rPr lang="en-US" sz="2400" i="1" dirty="0" err="1"/>
              <a:t>additionality</a:t>
            </a:r>
            <a:r>
              <a:rPr lang="en-US" sz="2400" i="1" dirty="0"/>
              <a:t>.</a:t>
            </a:r>
            <a:endParaRPr lang="en-US" sz="2400" dirty="0"/>
          </a:p>
          <a:p>
            <a:endParaRPr lang="en-US" dirty="0"/>
          </a:p>
        </p:txBody>
      </p:sp>
    </p:spTree>
    <p:extLst>
      <p:ext uri="{BB962C8B-B14F-4D97-AF65-F5344CB8AC3E}">
        <p14:creationId xmlns:p14="http://schemas.microsoft.com/office/powerpoint/2010/main" val="39656685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rmAutofit/>
          </a:bodyPr>
          <a:lstStyle/>
          <a:p>
            <a:r>
              <a:rPr lang="en-US" sz="2400" b="1" dirty="0"/>
              <a:t>PRINCIPLE XIII: SUSTAINABILITY</a:t>
            </a:r>
            <a:br>
              <a:rPr lang="en-US" sz="2400" dirty="0"/>
            </a:br>
            <a:endParaRPr lang="en-US" sz="2400" dirty="0"/>
          </a:p>
        </p:txBody>
      </p:sp>
      <p:sp>
        <p:nvSpPr>
          <p:cNvPr id="3" name="Subtitle 2"/>
          <p:cNvSpPr>
            <a:spLocks noGrp="1"/>
          </p:cNvSpPr>
          <p:nvPr>
            <p:ph type="subTitle" idx="1"/>
          </p:nvPr>
        </p:nvSpPr>
        <p:spPr>
          <a:xfrm>
            <a:off x="1447800" y="2590800"/>
            <a:ext cx="6400800" cy="1752600"/>
          </a:xfrm>
        </p:spPr>
        <p:txBody>
          <a:bodyPr>
            <a:normAutofit lnSpcReduction="10000"/>
          </a:bodyPr>
          <a:lstStyle/>
          <a:p>
            <a:r>
              <a:rPr lang="en-US" sz="2400" i="1" dirty="0"/>
              <a:t>“Sustainability” (or ‘Exit’) refers to the transfer of operations, management or financing of a PPD by a development partner to local institutions. Achieving sustainability is a challenge for PPDs and requires the commitment of all PPD actors.</a:t>
            </a:r>
            <a:endParaRPr lang="en-US" dirty="0"/>
          </a:p>
        </p:txBody>
      </p:sp>
    </p:spTree>
    <p:extLst>
      <p:ext uri="{BB962C8B-B14F-4D97-AF65-F5344CB8AC3E}">
        <p14:creationId xmlns:p14="http://schemas.microsoft.com/office/powerpoint/2010/main" val="3278762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1295400" y="1981200"/>
            <a:ext cx="4648200" cy="4038600"/>
            <a:chOff x="816" y="1248"/>
            <a:chExt cx="2928" cy="2544"/>
          </a:xfrm>
        </p:grpSpPr>
        <p:sp>
          <p:nvSpPr>
            <p:cNvPr id="56358" name="Freeform 3"/>
            <p:cNvSpPr>
              <a:spLocks/>
            </p:cNvSpPr>
            <p:nvPr/>
          </p:nvSpPr>
          <p:spPr bwMode="auto">
            <a:xfrm>
              <a:off x="816" y="2069"/>
              <a:ext cx="2928" cy="1723"/>
            </a:xfrm>
            <a:custGeom>
              <a:avLst/>
              <a:gdLst>
                <a:gd name="T0" fmla="*/ 0 w 2560"/>
                <a:gd name="T1" fmla="*/ 1723 h 1723"/>
                <a:gd name="T2" fmla="*/ 2002 w 2560"/>
                <a:gd name="T3" fmla="*/ 979 h 1723"/>
                <a:gd name="T4" fmla="*/ 5130 w 2560"/>
                <a:gd name="T5" fmla="*/ 299 h 1723"/>
                <a:gd name="T6" fmla="*/ 8417 w 2560"/>
                <a:gd name="T7" fmla="*/ 163 h 1723"/>
                <a:gd name="T8" fmla="*/ 9301 w 2560"/>
                <a:gd name="T9" fmla="*/ 27 h 1723"/>
                <a:gd name="T10" fmla="*/ 10741 w 2560"/>
                <a:gd name="T11" fmla="*/ 195 h 1723"/>
                <a:gd name="T12" fmla="*/ 11749 w 2560"/>
                <a:gd name="T13" fmla="*/ 27 h 1723"/>
                <a:gd name="T14" fmla="*/ 12831 w 2560"/>
                <a:gd name="T15" fmla="*/ 35 h 1723"/>
                <a:gd name="T16" fmla="*/ 0 60000 65536"/>
                <a:gd name="T17" fmla="*/ 0 60000 65536"/>
                <a:gd name="T18" fmla="*/ 0 60000 65536"/>
                <a:gd name="T19" fmla="*/ 0 60000 65536"/>
                <a:gd name="T20" fmla="*/ 0 60000 65536"/>
                <a:gd name="T21" fmla="*/ 0 60000 65536"/>
                <a:gd name="T22" fmla="*/ 0 60000 65536"/>
                <a:gd name="T23" fmla="*/ 0 60000 65536"/>
                <a:gd name="T24" fmla="*/ 0 w 2560"/>
                <a:gd name="T25" fmla="*/ 0 h 1723"/>
                <a:gd name="T26" fmla="*/ 2560 w 2560"/>
                <a:gd name="T27" fmla="*/ 1723 h 17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0" h="1723">
                  <a:moveTo>
                    <a:pt x="0" y="1723"/>
                  </a:moveTo>
                  <a:cubicBezTo>
                    <a:pt x="67" y="1599"/>
                    <a:pt x="229" y="1216"/>
                    <a:pt x="400" y="979"/>
                  </a:cubicBezTo>
                  <a:cubicBezTo>
                    <a:pt x="571" y="742"/>
                    <a:pt x="811" y="435"/>
                    <a:pt x="1024" y="299"/>
                  </a:cubicBezTo>
                  <a:cubicBezTo>
                    <a:pt x="1237" y="163"/>
                    <a:pt x="1541" y="208"/>
                    <a:pt x="1680" y="163"/>
                  </a:cubicBezTo>
                  <a:cubicBezTo>
                    <a:pt x="1819" y="118"/>
                    <a:pt x="1779" y="22"/>
                    <a:pt x="1856" y="27"/>
                  </a:cubicBezTo>
                  <a:cubicBezTo>
                    <a:pt x="1933" y="32"/>
                    <a:pt x="2063" y="195"/>
                    <a:pt x="2144" y="195"/>
                  </a:cubicBezTo>
                  <a:cubicBezTo>
                    <a:pt x="2225" y="195"/>
                    <a:pt x="2275" y="54"/>
                    <a:pt x="2344" y="27"/>
                  </a:cubicBezTo>
                  <a:cubicBezTo>
                    <a:pt x="2413" y="0"/>
                    <a:pt x="2515" y="33"/>
                    <a:pt x="2560" y="35"/>
                  </a:cubicBezTo>
                </a:path>
              </a:pathLst>
            </a:custGeom>
            <a:noFill/>
            <a:ln w="38100">
              <a:solidFill>
                <a:schemeClr val="tx1"/>
              </a:solidFill>
              <a:round/>
              <a:headEnd/>
              <a:tailEnd/>
            </a:ln>
          </p:spPr>
          <p:txBody>
            <a:bodyPr/>
            <a:lstStyle/>
            <a:p>
              <a:pPr eaLnBrk="0" hangingPunct="0"/>
              <a:endParaRPr lang="en-US"/>
            </a:p>
          </p:txBody>
        </p:sp>
        <p:sp>
          <p:nvSpPr>
            <p:cNvPr id="56359" name="Rectangle 4"/>
            <p:cNvSpPr>
              <a:spLocks noChangeArrowheads="1"/>
            </p:cNvSpPr>
            <p:nvPr/>
          </p:nvSpPr>
          <p:spPr bwMode="auto">
            <a:xfrm>
              <a:off x="2232" y="1968"/>
              <a:ext cx="1488" cy="528"/>
            </a:xfrm>
            <a:prstGeom prst="rect">
              <a:avLst/>
            </a:prstGeom>
            <a:solidFill>
              <a:schemeClr val="bg1"/>
            </a:solidFill>
            <a:ln w="9525">
              <a:noFill/>
              <a:miter lim="800000"/>
              <a:headEnd/>
              <a:tailEnd/>
            </a:ln>
          </p:spPr>
          <p:txBody>
            <a:bodyPr wrap="none" anchor="ctr"/>
            <a:lstStyle/>
            <a:p>
              <a:pPr eaLnBrk="0" hangingPunct="0"/>
              <a:endParaRPr lang="en-US"/>
            </a:p>
          </p:txBody>
        </p:sp>
        <p:grpSp>
          <p:nvGrpSpPr>
            <p:cNvPr id="56360" name="Group 5"/>
            <p:cNvGrpSpPr>
              <a:grpSpLocks/>
            </p:cNvGrpSpPr>
            <p:nvPr/>
          </p:nvGrpSpPr>
          <p:grpSpPr bwMode="auto">
            <a:xfrm>
              <a:off x="912" y="1248"/>
              <a:ext cx="1152" cy="2228"/>
              <a:chOff x="912" y="1248"/>
              <a:chExt cx="1152" cy="2228"/>
            </a:xfrm>
          </p:grpSpPr>
          <p:sp>
            <p:nvSpPr>
              <p:cNvPr id="56361" name="Text Box 6"/>
              <p:cNvSpPr txBox="1">
                <a:spLocks noChangeArrowheads="1"/>
              </p:cNvSpPr>
              <p:nvPr/>
            </p:nvSpPr>
            <p:spPr bwMode="auto">
              <a:xfrm>
                <a:off x="912" y="1248"/>
                <a:ext cx="1152" cy="1722"/>
              </a:xfrm>
              <a:prstGeom prst="rect">
                <a:avLst/>
              </a:prstGeom>
              <a:noFill/>
              <a:ln w="9525">
                <a:noFill/>
                <a:miter lim="800000"/>
                <a:headEnd/>
                <a:tailEnd/>
              </a:ln>
            </p:spPr>
            <p:txBody>
              <a:bodyPr>
                <a:spAutoFit/>
              </a:bodyPr>
              <a:lstStyle/>
              <a:p>
                <a:pPr>
                  <a:spcBef>
                    <a:spcPct val="50000"/>
                  </a:spcBef>
                </a:pPr>
                <a:r>
                  <a:rPr lang="en-US" sz="1600">
                    <a:latin typeface="Arial" pitchFamily="34" charset="0"/>
                  </a:rPr>
                  <a:t>Trust</a:t>
                </a:r>
              </a:p>
              <a:p>
                <a:pPr>
                  <a:spcBef>
                    <a:spcPct val="50000"/>
                  </a:spcBef>
                </a:pPr>
                <a:r>
                  <a:rPr lang="en-US" sz="1600">
                    <a:latin typeface="Arial" pitchFamily="34" charset="0"/>
                  </a:rPr>
                  <a:t>Education</a:t>
                </a:r>
              </a:p>
              <a:p>
                <a:pPr>
                  <a:spcBef>
                    <a:spcPct val="50000"/>
                  </a:spcBef>
                </a:pPr>
                <a:r>
                  <a:rPr lang="en-US" sz="1600">
                    <a:latin typeface="Arial" pitchFamily="34" charset="0"/>
                  </a:rPr>
                  <a:t>Discovering what works / What doesn’t</a:t>
                </a:r>
              </a:p>
              <a:p>
                <a:pPr>
                  <a:spcBef>
                    <a:spcPct val="50000"/>
                  </a:spcBef>
                </a:pPr>
                <a:r>
                  <a:rPr lang="en-US" sz="1600">
                    <a:latin typeface="Arial" pitchFamily="34" charset="0"/>
                  </a:rPr>
                  <a:t>Setting up production process</a:t>
                </a:r>
              </a:p>
              <a:p>
                <a:pPr>
                  <a:spcBef>
                    <a:spcPct val="50000"/>
                  </a:spcBef>
                </a:pPr>
                <a:endParaRPr lang="en-US" sz="1400">
                  <a:latin typeface="Arial" pitchFamily="34" charset="0"/>
                </a:endParaRPr>
              </a:p>
            </p:txBody>
          </p:sp>
          <p:sp>
            <p:nvSpPr>
              <p:cNvPr id="56362" name="Text Box 7"/>
              <p:cNvSpPr txBox="1">
                <a:spLocks noChangeArrowheads="1"/>
              </p:cNvSpPr>
              <p:nvPr/>
            </p:nvSpPr>
            <p:spPr bwMode="auto">
              <a:xfrm>
                <a:off x="1248" y="3072"/>
                <a:ext cx="816" cy="404"/>
              </a:xfrm>
              <a:prstGeom prst="rect">
                <a:avLst/>
              </a:prstGeom>
              <a:noFill/>
              <a:ln w="9525">
                <a:noFill/>
                <a:miter lim="800000"/>
                <a:headEnd/>
                <a:tailEnd/>
              </a:ln>
            </p:spPr>
            <p:txBody>
              <a:bodyPr>
                <a:spAutoFit/>
              </a:bodyPr>
              <a:lstStyle/>
              <a:p>
                <a:pPr algn="ctr">
                  <a:spcBef>
                    <a:spcPct val="50000"/>
                  </a:spcBef>
                </a:pPr>
                <a:r>
                  <a:rPr lang="en-US" sz="1800">
                    <a:latin typeface="Arial" pitchFamily="34" charset="0"/>
                  </a:rPr>
                  <a:t>EARLY RESULTS</a:t>
                </a:r>
              </a:p>
            </p:txBody>
          </p:sp>
        </p:grpSp>
      </p:grpSp>
      <p:sp>
        <p:nvSpPr>
          <p:cNvPr id="56323" name="Line 8"/>
          <p:cNvSpPr>
            <a:spLocks noChangeShapeType="1"/>
          </p:cNvSpPr>
          <p:nvPr/>
        </p:nvSpPr>
        <p:spPr bwMode="auto">
          <a:xfrm flipV="1">
            <a:off x="1295400" y="2057400"/>
            <a:ext cx="0" cy="3963988"/>
          </a:xfrm>
          <a:prstGeom prst="line">
            <a:avLst/>
          </a:prstGeom>
          <a:noFill/>
          <a:ln w="38100">
            <a:solidFill>
              <a:schemeClr val="tx1"/>
            </a:solidFill>
            <a:round/>
            <a:headEnd/>
            <a:tailEnd type="triangle" w="med" len="med"/>
          </a:ln>
        </p:spPr>
        <p:txBody>
          <a:bodyPr/>
          <a:lstStyle/>
          <a:p>
            <a:endParaRPr lang="en-US"/>
          </a:p>
        </p:txBody>
      </p:sp>
      <p:sp>
        <p:nvSpPr>
          <p:cNvPr id="56324" name="Line 9"/>
          <p:cNvSpPr>
            <a:spLocks noChangeShapeType="1"/>
          </p:cNvSpPr>
          <p:nvPr/>
        </p:nvSpPr>
        <p:spPr bwMode="auto">
          <a:xfrm>
            <a:off x="1295400" y="6002338"/>
            <a:ext cx="6934200" cy="0"/>
          </a:xfrm>
          <a:prstGeom prst="line">
            <a:avLst/>
          </a:prstGeom>
          <a:noFill/>
          <a:ln w="38100">
            <a:solidFill>
              <a:schemeClr val="tx1"/>
            </a:solidFill>
            <a:round/>
            <a:headEnd/>
            <a:tailEnd type="triangle" w="med" len="med"/>
          </a:ln>
        </p:spPr>
        <p:txBody>
          <a:bodyPr/>
          <a:lstStyle/>
          <a:p>
            <a:endParaRPr lang="en-US"/>
          </a:p>
        </p:txBody>
      </p:sp>
      <p:grpSp>
        <p:nvGrpSpPr>
          <p:cNvPr id="56325" name="Group 10"/>
          <p:cNvGrpSpPr>
            <a:grpSpLocks/>
          </p:cNvGrpSpPr>
          <p:nvPr/>
        </p:nvGrpSpPr>
        <p:grpSpPr bwMode="auto">
          <a:xfrm>
            <a:off x="3522663" y="1309688"/>
            <a:ext cx="4756150" cy="4692650"/>
            <a:chOff x="2088" y="1824"/>
            <a:chExt cx="2550" cy="1632"/>
          </a:xfrm>
        </p:grpSpPr>
        <p:sp>
          <p:nvSpPr>
            <p:cNvPr id="56355" name="Line 11"/>
            <p:cNvSpPr>
              <a:spLocks noChangeShapeType="1"/>
            </p:cNvSpPr>
            <p:nvPr/>
          </p:nvSpPr>
          <p:spPr bwMode="auto">
            <a:xfrm flipV="1">
              <a:off x="2088" y="1824"/>
              <a:ext cx="0" cy="1632"/>
            </a:xfrm>
            <a:prstGeom prst="line">
              <a:avLst/>
            </a:prstGeom>
            <a:noFill/>
            <a:ln w="38100">
              <a:solidFill>
                <a:schemeClr val="tx1"/>
              </a:solidFill>
              <a:prstDash val="sysDot"/>
              <a:round/>
              <a:headEnd/>
              <a:tailEnd/>
            </a:ln>
          </p:spPr>
          <p:txBody>
            <a:bodyPr/>
            <a:lstStyle/>
            <a:p>
              <a:endParaRPr lang="en-US"/>
            </a:p>
          </p:txBody>
        </p:sp>
        <p:sp>
          <p:nvSpPr>
            <p:cNvPr id="56356" name="Line 12"/>
            <p:cNvSpPr>
              <a:spLocks noChangeShapeType="1"/>
            </p:cNvSpPr>
            <p:nvPr/>
          </p:nvSpPr>
          <p:spPr bwMode="auto">
            <a:xfrm flipV="1">
              <a:off x="3372" y="1824"/>
              <a:ext cx="0" cy="1632"/>
            </a:xfrm>
            <a:prstGeom prst="line">
              <a:avLst/>
            </a:prstGeom>
            <a:noFill/>
            <a:ln w="38100">
              <a:solidFill>
                <a:schemeClr val="tx1"/>
              </a:solidFill>
              <a:prstDash val="sysDot"/>
              <a:round/>
              <a:headEnd/>
              <a:tailEnd/>
            </a:ln>
          </p:spPr>
          <p:txBody>
            <a:bodyPr/>
            <a:lstStyle/>
            <a:p>
              <a:endParaRPr lang="en-US"/>
            </a:p>
          </p:txBody>
        </p:sp>
        <p:sp>
          <p:nvSpPr>
            <p:cNvPr id="56357" name="Line 13"/>
            <p:cNvSpPr>
              <a:spLocks noChangeShapeType="1"/>
            </p:cNvSpPr>
            <p:nvPr/>
          </p:nvSpPr>
          <p:spPr bwMode="auto">
            <a:xfrm flipV="1">
              <a:off x="4638" y="1824"/>
              <a:ext cx="0" cy="1632"/>
            </a:xfrm>
            <a:prstGeom prst="line">
              <a:avLst/>
            </a:prstGeom>
            <a:noFill/>
            <a:ln w="38100">
              <a:solidFill>
                <a:schemeClr val="tx1"/>
              </a:solidFill>
              <a:prstDash val="sysDot"/>
              <a:round/>
              <a:headEnd/>
              <a:tailEnd/>
            </a:ln>
          </p:spPr>
          <p:txBody>
            <a:bodyPr/>
            <a:lstStyle/>
            <a:p>
              <a:endParaRPr lang="en-US"/>
            </a:p>
          </p:txBody>
        </p:sp>
      </p:grpSp>
      <p:sp>
        <p:nvSpPr>
          <p:cNvPr id="56326" name="AutoShape 14"/>
          <p:cNvSpPr>
            <a:spLocks noChangeArrowheads="1"/>
          </p:cNvSpPr>
          <p:nvPr/>
        </p:nvSpPr>
        <p:spPr bwMode="auto">
          <a:xfrm>
            <a:off x="5905500" y="930275"/>
            <a:ext cx="2597150" cy="960438"/>
          </a:xfrm>
          <a:prstGeom prst="homePlate">
            <a:avLst>
              <a:gd name="adj" fmla="val 22146"/>
            </a:avLst>
          </a:prstGeom>
          <a:solidFill>
            <a:srgbClr val="86A6DA"/>
          </a:solidFill>
          <a:ln w="38100" algn="ctr">
            <a:solidFill>
              <a:schemeClr val="tx1"/>
            </a:solidFill>
            <a:miter lim="800000"/>
            <a:headEnd/>
            <a:tailEnd/>
          </a:ln>
        </p:spPr>
        <p:txBody>
          <a:bodyPr wrap="none" anchor="ctr"/>
          <a:lstStyle/>
          <a:p>
            <a:pPr marL="347663" algn="ctr"/>
            <a:r>
              <a:rPr lang="en-US" sz="1600" b="1">
                <a:latin typeface="Arial" pitchFamily="34" charset="0"/>
              </a:rPr>
              <a:t>Phase 3</a:t>
            </a:r>
          </a:p>
        </p:txBody>
      </p:sp>
      <p:sp>
        <p:nvSpPr>
          <p:cNvPr id="56327" name="AutoShape 15"/>
          <p:cNvSpPr>
            <a:spLocks noChangeArrowheads="1"/>
          </p:cNvSpPr>
          <p:nvPr/>
        </p:nvSpPr>
        <p:spPr bwMode="auto">
          <a:xfrm>
            <a:off x="3533775" y="930275"/>
            <a:ext cx="2595563" cy="960438"/>
          </a:xfrm>
          <a:prstGeom prst="homePlate">
            <a:avLst>
              <a:gd name="adj" fmla="val 22133"/>
            </a:avLst>
          </a:prstGeom>
          <a:solidFill>
            <a:srgbClr val="E8ACA6"/>
          </a:solidFill>
          <a:ln w="38100" algn="ctr">
            <a:solidFill>
              <a:schemeClr val="tx1"/>
            </a:solidFill>
            <a:miter lim="800000"/>
            <a:headEnd/>
            <a:tailEnd/>
          </a:ln>
        </p:spPr>
        <p:txBody>
          <a:bodyPr wrap="none" anchor="ctr"/>
          <a:lstStyle/>
          <a:p>
            <a:pPr marL="347663" algn="ctr"/>
            <a:r>
              <a:rPr lang="en-US" sz="1600" b="1">
                <a:latin typeface="Arial" pitchFamily="34" charset="0"/>
              </a:rPr>
              <a:t>Phase 2</a:t>
            </a:r>
          </a:p>
        </p:txBody>
      </p:sp>
      <p:sp>
        <p:nvSpPr>
          <p:cNvPr id="56328" name="AutoShape 16"/>
          <p:cNvSpPr>
            <a:spLocks noChangeArrowheads="1"/>
          </p:cNvSpPr>
          <p:nvPr/>
        </p:nvSpPr>
        <p:spPr bwMode="auto">
          <a:xfrm>
            <a:off x="1150938" y="930275"/>
            <a:ext cx="2595562" cy="960438"/>
          </a:xfrm>
          <a:prstGeom prst="homePlate">
            <a:avLst>
              <a:gd name="adj" fmla="val 22133"/>
            </a:avLst>
          </a:prstGeom>
          <a:solidFill>
            <a:srgbClr val="FDE191"/>
          </a:solidFill>
          <a:ln w="38100">
            <a:solidFill>
              <a:schemeClr val="tx1"/>
            </a:solidFill>
            <a:miter lim="800000"/>
            <a:headEnd/>
            <a:tailEnd/>
          </a:ln>
        </p:spPr>
        <p:txBody>
          <a:bodyPr wrap="none" anchor="ctr"/>
          <a:lstStyle/>
          <a:p>
            <a:pPr algn="ctr"/>
            <a:r>
              <a:rPr lang="en-US" sz="1600" b="1">
                <a:latin typeface="Arial" pitchFamily="34" charset="0"/>
              </a:rPr>
              <a:t>Phase 1</a:t>
            </a:r>
          </a:p>
        </p:txBody>
      </p:sp>
      <p:sp>
        <p:nvSpPr>
          <p:cNvPr id="56329" name="Text Box 17"/>
          <p:cNvSpPr txBox="1">
            <a:spLocks noChangeArrowheads="1"/>
          </p:cNvSpPr>
          <p:nvPr/>
        </p:nvSpPr>
        <p:spPr bwMode="auto">
          <a:xfrm>
            <a:off x="207963" y="1995488"/>
            <a:ext cx="1163637" cy="366712"/>
          </a:xfrm>
          <a:prstGeom prst="rect">
            <a:avLst/>
          </a:prstGeom>
          <a:noFill/>
          <a:ln w="9525">
            <a:noFill/>
            <a:miter lim="800000"/>
            <a:headEnd/>
            <a:tailEnd/>
          </a:ln>
        </p:spPr>
        <p:txBody>
          <a:bodyPr>
            <a:spAutoFit/>
          </a:bodyPr>
          <a:lstStyle/>
          <a:p>
            <a:pPr>
              <a:spcBef>
                <a:spcPct val="50000"/>
              </a:spcBef>
            </a:pPr>
            <a:r>
              <a:rPr lang="en-US" sz="1800">
                <a:latin typeface="Arial" pitchFamily="34" charset="0"/>
              </a:rPr>
              <a:t>Results</a:t>
            </a:r>
          </a:p>
        </p:txBody>
      </p:sp>
      <p:sp>
        <p:nvSpPr>
          <p:cNvPr id="56330" name="Text Box 18"/>
          <p:cNvSpPr txBox="1">
            <a:spLocks noChangeArrowheads="1"/>
          </p:cNvSpPr>
          <p:nvPr/>
        </p:nvSpPr>
        <p:spPr bwMode="auto">
          <a:xfrm>
            <a:off x="8313738" y="5791200"/>
            <a:ext cx="858837" cy="366713"/>
          </a:xfrm>
          <a:prstGeom prst="rect">
            <a:avLst/>
          </a:prstGeom>
          <a:noFill/>
          <a:ln w="9525">
            <a:noFill/>
            <a:miter lim="800000"/>
            <a:headEnd/>
            <a:tailEnd/>
          </a:ln>
        </p:spPr>
        <p:txBody>
          <a:bodyPr>
            <a:spAutoFit/>
          </a:bodyPr>
          <a:lstStyle/>
          <a:p>
            <a:pPr>
              <a:spcBef>
                <a:spcPct val="50000"/>
              </a:spcBef>
            </a:pPr>
            <a:r>
              <a:rPr lang="en-US" sz="1800">
                <a:latin typeface="Arial" pitchFamily="34" charset="0"/>
              </a:rPr>
              <a:t>Time</a:t>
            </a:r>
          </a:p>
        </p:txBody>
      </p:sp>
      <p:grpSp>
        <p:nvGrpSpPr>
          <p:cNvPr id="5" name="Group 19"/>
          <p:cNvGrpSpPr>
            <a:grpSpLocks/>
          </p:cNvGrpSpPr>
          <p:nvPr/>
        </p:nvGrpSpPr>
        <p:grpSpPr bwMode="auto">
          <a:xfrm>
            <a:off x="5918200" y="3511550"/>
            <a:ext cx="3149600" cy="704850"/>
            <a:chOff x="3728" y="2212"/>
            <a:chExt cx="1984" cy="444"/>
          </a:xfrm>
        </p:grpSpPr>
        <p:sp>
          <p:nvSpPr>
            <p:cNvPr id="56353" name="Freeform 20"/>
            <p:cNvSpPr>
              <a:spLocks/>
            </p:cNvSpPr>
            <p:nvPr/>
          </p:nvSpPr>
          <p:spPr bwMode="auto">
            <a:xfrm rot="720688">
              <a:off x="3728" y="2212"/>
              <a:ext cx="1480" cy="96"/>
            </a:xfrm>
            <a:custGeom>
              <a:avLst/>
              <a:gdLst>
                <a:gd name="T0" fmla="*/ 0 w 1488"/>
                <a:gd name="T1" fmla="*/ 48 h 96"/>
                <a:gd name="T2" fmla="*/ 312 w 1488"/>
                <a:gd name="T3" fmla="*/ 96 h 96"/>
                <a:gd name="T4" fmla="*/ 672 w 1488"/>
                <a:gd name="T5" fmla="*/ 48 h 96"/>
                <a:gd name="T6" fmla="*/ 1032 w 1488"/>
                <a:gd name="T7" fmla="*/ 0 h 96"/>
                <a:gd name="T8" fmla="*/ 1392 w 1488"/>
                <a:gd name="T9" fmla="*/ 48 h 96"/>
                <a:gd name="T10" fmla="*/ 0 60000 65536"/>
                <a:gd name="T11" fmla="*/ 0 60000 65536"/>
                <a:gd name="T12" fmla="*/ 0 60000 65536"/>
                <a:gd name="T13" fmla="*/ 0 60000 65536"/>
                <a:gd name="T14" fmla="*/ 0 60000 65536"/>
                <a:gd name="T15" fmla="*/ 0 w 1488"/>
                <a:gd name="T16" fmla="*/ 0 h 96"/>
                <a:gd name="T17" fmla="*/ 1488 w 1488"/>
                <a:gd name="T18" fmla="*/ 96 h 96"/>
              </a:gdLst>
              <a:ahLst/>
              <a:cxnLst>
                <a:cxn ang="T10">
                  <a:pos x="T0" y="T1"/>
                </a:cxn>
                <a:cxn ang="T11">
                  <a:pos x="T2" y="T3"/>
                </a:cxn>
                <a:cxn ang="T12">
                  <a:pos x="T4" y="T5"/>
                </a:cxn>
                <a:cxn ang="T13">
                  <a:pos x="T6" y="T7"/>
                </a:cxn>
                <a:cxn ang="T14">
                  <a:pos x="T8" y="T9"/>
                </a:cxn>
              </a:cxnLst>
              <a:rect l="T15" t="T16" r="T17" b="T18"/>
              <a:pathLst>
                <a:path w="1488" h="96">
                  <a:moveTo>
                    <a:pt x="0" y="48"/>
                  </a:moveTo>
                  <a:cubicBezTo>
                    <a:pt x="108" y="72"/>
                    <a:pt x="216" y="96"/>
                    <a:pt x="336" y="96"/>
                  </a:cubicBezTo>
                  <a:cubicBezTo>
                    <a:pt x="456" y="96"/>
                    <a:pt x="592" y="64"/>
                    <a:pt x="720" y="48"/>
                  </a:cubicBezTo>
                  <a:cubicBezTo>
                    <a:pt x="848" y="32"/>
                    <a:pt x="976" y="0"/>
                    <a:pt x="1104" y="0"/>
                  </a:cubicBezTo>
                  <a:cubicBezTo>
                    <a:pt x="1232" y="0"/>
                    <a:pt x="1424" y="40"/>
                    <a:pt x="1488" y="48"/>
                  </a:cubicBezTo>
                </a:path>
              </a:pathLst>
            </a:custGeom>
            <a:noFill/>
            <a:ln w="38100">
              <a:solidFill>
                <a:srgbClr val="FF9900"/>
              </a:solidFill>
              <a:round/>
              <a:headEnd/>
              <a:tailEnd type="stealth" w="med" len="med"/>
            </a:ln>
          </p:spPr>
          <p:txBody>
            <a:bodyPr/>
            <a:lstStyle/>
            <a:p>
              <a:pPr eaLnBrk="0" hangingPunct="0"/>
              <a:endParaRPr lang="en-US"/>
            </a:p>
          </p:txBody>
        </p:sp>
        <p:sp>
          <p:nvSpPr>
            <p:cNvPr id="56354" name="Rectangle 21"/>
            <p:cNvSpPr>
              <a:spLocks noChangeArrowheads="1"/>
            </p:cNvSpPr>
            <p:nvPr/>
          </p:nvSpPr>
          <p:spPr bwMode="auto">
            <a:xfrm>
              <a:off x="4704" y="2464"/>
              <a:ext cx="1008" cy="192"/>
            </a:xfrm>
            <a:prstGeom prst="rect">
              <a:avLst/>
            </a:prstGeom>
            <a:solidFill>
              <a:schemeClr val="bg1"/>
            </a:solidFill>
            <a:ln w="25400" algn="ctr">
              <a:solidFill>
                <a:srgbClr val="FF9900"/>
              </a:solidFill>
              <a:miter lim="800000"/>
              <a:headEnd/>
              <a:tailEnd/>
            </a:ln>
          </p:spPr>
          <p:txBody>
            <a:bodyPr wrap="none" anchor="ctr"/>
            <a:lstStyle/>
            <a:p>
              <a:pPr algn="ctr"/>
              <a:r>
                <a:rPr lang="en-US" sz="1200">
                  <a:latin typeface="Arial" pitchFamily="34" charset="0"/>
                </a:rPr>
                <a:t>Permanent brokering</a:t>
              </a:r>
            </a:p>
          </p:txBody>
        </p:sp>
      </p:grpSp>
      <p:grpSp>
        <p:nvGrpSpPr>
          <p:cNvPr id="6" name="Group 22"/>
          <p:cNvGrpSpPr>
            <a:grpSpLocks/>
          </p:cNvGrpSpPr>
          <p:nvPr/>
        </p:nvGrpSpPr>
        <p:grpSpPr bwMode="auto">
          <a:xfrm>
            <a:off x="5905500" y="2286000"/>
            <a:ext cx="2959100" cy="990600"/>
            <a:chOff x="3720" y="1440"/>
            <a:chExt cx="1864" cy="624"/>
          </a:xfrm>
        </p:grpSpPr>
        <p:sp>
          <p:nvSpPr>
            <p:cNvPr id="56348" name="Freeform 23"/>
            <p:cNvSpPr>
              <a:spLocks/>
            </p:cNvSpPr>
            <p:nvPr/>
          </p:nvSpPr>
          <p:spPr bwMode="auto">
            <a:xfrm rot="-1543352">
              <a:off x="3720" y="1941"/>
              <a:ext cx="624" cy="48"/>
            </a:xfrm>
            <a:custGeom>
              <a:avLst/>
              <a:gdLst>
                <a:gd name="T0" fmla="*/ 0 w 1488"/>
                <a:gd name="T1" fmla="*/ 1 h 96"/>
                <a:gd name="T2" fmla="*/ 0 w 1488"/>
                <a:gd name="T3" fmla="*/ 1 h 96"/>
                <a:gd name="T4" fmla="*/ 0 w 1488"/>
                <a:gd name="T5" fmla="*/ 1 h 96"/>
                <a:gd name="T6" fmla="*/ 0 w 1488"/>
                <a:gd name="T7" fmla="*/ 0 h 96"/>
                <a:gd name="T8" fmla="*/ 0 w 1488"/>
                <a:gd name="T9" fmla="*/ 1 h 96"/>
                <a:gd name="T10" fmla="*/ 0 60000 65536"/>
                <a:gd name="T11" fmla="*/ 0 60000 65536"/>
                <a:gd name="T12" fmla="*/ 0 60000 65536"/>
                <a:gd name="T13" fmla="*/ 0 60000 65536"/>
                <a:gd name="T14" fmla="*/ 0 60000 65536"/>
                <a:gd name="T15" fmla="*/ 0 w 1488"/>
                <a:gd name="T16" fmla="*/ 0 h 96"/>
                <a:gd name="T17" fmla="*/ 1488 w 1488"/>
                <a:gd name="T18" fmla="*/ 96 h 96"/>
              </a:gdLst>
              <a:ahLst/>
              <a:cxnLst>
                <a:cxn ang="T10">
                  <a:pos x="T0" y="T1"/>
                </a:cxn>
                <a:cxn ang="T11">
                  <a:pos x="T2" y="T3"/>
                </a:cxn>
                <a:cxn ang="T12">
                  <a:pos x="T4" y="T5"/>
                </a:cxn>
                <a:cxn ang="T13">
                  <a:pos x="T6" y="T7"/>
                </a:cxn>
                <a:cxn ang="T14">
                  <a:pos x="T8" y="T9"/>
                </a:cxn>
              </a:cxnLst>
              <a:rect l="T15" t="T16" r="T17" b="T18"/>
              <a:pathLst>
                <a:path w="1488" h="96">
                  <a:moveTo>
                    <a:pt x="0" y="48"/>
                  </a:moveTo>
                  <a:cubicBezTo>
                    <a:pt x="108" y="72"/>
                    <a:pt x="216" y="96"/>
                    <a:pt x="336" y="96"/>
                  </a:cubicBezTo>
                  <a:cubicBezTo>
                    <a:pt x="456" y="96"/>
                    <a:pt x="592" y="64"/>
                    <a:pt x="720" y="48"/>
                  </a:cubicBezTo>
                  <a:cubicBezTo>
                    <a:pt x="848" y="32"/>
                    <a:pt x="976" y="0"/>
                    <a:pt x="1104" y="0"/>
                  </a:cubicBezTo>
                  <a:cubicBezTo>
                    <a:pt x="1232" y="0"/>
                    <a:pt x="1424" y="40"/>
                    <a:pt x="1488" y="48"/>
                  </a:cubicBezTo>
                </a:path>
              </a:pathLst>
            </a:custGeom>
            <a:noFill/>
            <a:ln w="38100">
              <a:solidFill>
                <a:srgbClr val="009900"/>
              </a:solidFill>
              <a:round/>
              <a:headEnd/>
              <a:tailEnd type="triangle" w="med" len="med"/>
            </a:ln>
          </p:spPr>
          <p:txBody>
            <a:bodyPr/>
            <a:lstStyle/>
            <a:p>
              <a:pPr eaLnBrk="0" hangingPunct="0"/>
              <a:endParaRPr lang="en-US"/>
            </a:p>
          </p:txBody>
        </p:sp>
        <p:sp>
          <p:nvSpPr>
            <p:cNvPr id="56349" name="Rectangle 24"/>
            <p:cNvSpPr>
              <a:spLocks noChangeArrowheads="1"/>
            </p:cNvSpPr>
            <p:nvPr/>
          </p:nvSpPr>
          <p:spPr bwMode="auto">
            <a:xfrm>
              <a:off x="4464" y="1440"/>
              <a:ext cx="1008" cy="192"/>
            </a:xfrm>
            <a:prstGeom prst="rect">
              <a:avLst/>
            </a:prstGeom>
            <a:solidFill>
              <a:schemeClr val="bg1"/>
            </a:solidFill>
            <a:ln w="25400">
              <a:solidFill>
                <a:srgbClr val="009900"/>
              </a:solidFill>
              <a:miter lim="800000"/>
              <a:headEnd/>
              <a:tailEnd/>
            </a:ln>
          </p:spPr>
          <p:txBody>
            <a:bodyPr wrap="none" anchor="ctr"/>
            <a:lstStyle/>
            <a:p>
              <a:pPr algn="ctr"/>
              <a:r>
                <a:rPr lang="en-US" sz="1200">
                  <a:latin typeface="Arial" pitchFamily="34" charset="0"/>
                </a:rPr>
                <a:t>Institutions</a:t>
              </a:r>
            </a:p>
          </p:txBody>
        </p:sp>
        <p:sp>
          <p:nvSpPr>
            <p:cNvPr id="56350" name="Rectangle 25"/>
            <p:cNvSpPr>
              <a:spLocks noChangeArrowheads="1"/>
            </p:cNvSpPr>
            <p:nvPr/>
          </p:nvSpPr>
          <p:spPr bwMode="auto">
            <a:xfrm>
              <a:off x="4480" y="1872"/>
              <a:ext cx="1104" cy="192"/>
            </a:xfrm>
            <a:prstGeom prst="rect">
              <a:avLst/>
            </a:prstGeom>
            <a:solidFill>
              <a:schemeClr val="bg1"/>
            </a:solidFill>
            <a:ln w="25400">
              <a:solidFill>
                <a:srgbClr val="009900"/>
              </a:solidFill>
              <a:miter lim="800000"/>
              <a:headEnd/>
              <a:tailEnd/>
            </a:ln>
          </p:spPr>
          <p:txBody>
            <a:bodyPr wrap="none" anchor="ctr"/>
            <a:lstStyle/>
            <a:p>
              <a:pPr algn="ctr"/>
              <a:r>
                <a:rPr lang="en-US" sz="1200">
                  <a:latin typeface="Arial" pitchFamily="34" charset="0"/>
                </a:rPr>
                <a:t>BMOs </a:t>
              </a:r>
            </a:p>
          </p:txBody>
        </p:sp>
        <p:sp>
          <p:nvSpPr>
            <p:cNvPr id="56351" name="Freeform 26"/>
            <p:cNvSpPr>
              <a:spLocks/>
            </p:cNvSpPr>
            <p:nvPr/>
          </p:nvSpPr>
          <p:spPr bwMode="auto">
            <a:xfrm>
              <a:off x="4112" y="1552"/>
              <a:ext cx="336" cy="336"/>
            </a:xfrm>
            <a:custGeom>
              <a:avLst/>
              <a:gdLst>
                <a:gd name="T0" fmla="*/ 0 w 336"/>
                <a:gd name="T1" fmla="*/ 21 h 432"/>
                <a:gd name="T2" fmla="*/ 48 w 336"/>
                <a:gd name="T3" fmla="*/ 14 h 432"/>
                <a:gd name="T4" fmla="*/ 192 w 336"/>
                <a:gd name="T5" fmla="*/ 4 h 432"/>
                <a:gd name="T6" fmla="*/ 336 w 336"/>
                <a:gd name="T7" fmla="*/ 0 h 432"/>
                <a:gd name="T8" fmla="*/ 0 60000 65536"/>
                <a:gd name="T9" fmla="*/ 0 60000 65536"/>
                <a:gd name="T10" fmla="*/ 0 60000 65536"/>
                <a:gd name="T11" fmla="*/ 0 60000 65536"/>
                <a:gd name="T12" fmla="*/ 0 w 336"/>
                <a:gd name="T13" fmla="*/ 0 h 432"/>
                <a:gd name="T14" fmla="*/ 336 w 336"/>
                <a:gd name="T15" fmla="*/ 432 h 432"/>
              </a:gdLst>
              <a:ahLst/>
              <a:cxnLst>
                <a:cxn ang="T8">
                  <a:pos x="T0" y="T1"/>
                </a:cxn>
                <a:cxn ang="T9">
                  <a:pos x="T2" y="T3"/>
                </a:cxn>
                <a:cxn ang="T10">
                  <a:pos x="T4" y="T5"/>
                </a:cxn>
                <a:cxn ang="T11">
                  <a:pos x="T6" y="T7"/>
                </a:cxn>
              </a:cxnLst>
              <a:rect l="T12" t="T13" r="T14" b="T15"/>
              <a:pathLst>
                <a:path w="336" h="432">
                  <a:moveTo>
                    <a:pt x="0" y="432"/>
                  </a:moveTo>
                  <a:cubicBezTo>
                    <a:pt x="8" y="388"/>
                    <a:pt x="16" y="344"/>
                    <a:pt x="48" y="288"/>
                  </a:cubicBezTo>
                  <a:cubicBezTo>
                    <a:pt x="80" y="232"/>
                    <a:pt x="144" y="144"/>
                    <a:pt x="192" y="96"/>
                  </a:cubicBezTo>
                  <a:cubicBezTo>
                    <a:pt x="240" y="48"/>
                    <a:pt x="312" y="16"/>
                    <a:pt x="336" y="0"/>
                  </a:cubicBezTo>
                </a:path>
              </a:pathLst>
            </a:custGeom>
            <a:noFill/>
            <a:ln w="9525">
              <a:solidFill>
                <a:srgbClr val="009900"/>
              </a:solidFill>
              <a:prstDash val="dash"/>
              <a:round/>
              <a:headEnd/>
              <a:tailEnd type="triangle" w="med" len="med"/>
            </a:ln>
          </p:spPr>
          <p:txBody>
            <a:bodyPr/>
            <a:lstStyle/>
            <a:p>
              <a:pPr eaLnBrk="0" hangingPunct="0"/>
              <a:endParaRPr lang="en-US"/>
            </a:p>
          </p:txBody>
        </p:sp>
        <p:sp>
          <p:nvSpPr>
            <p:cNvPr id="56352" name="Freeform 27"/>
            <p:cNvSpPr>
              <a:spLocks/>
            </p:cNvSpPr>
            <p:nvPr/>
          </p:nvSpPr>
          <p:spPr bwMode="auto">
            <a:xfrm rot="-653132">
              <a:off x="4171" y="1871"/>
              <a:ext cx="288" cy="144"/>
            </a:xfrm>
            <a:custGeom>
              <a:avLst/>
              <a:gdLst>
                <a:gd name="T0" fmla="*/ 0 w 288"/>
                <a:gd name="T1" fmla="*/ 0 h 104"/>
                <a:gd name="T2" fmla="*/ 48 w 288"/>
                <a:gd name="T3" fmla="*/ 2352 h 104"/>
                <a:gd name="T4" fmla="*/ 192 w 288"/>
                <a:gd name="T5" fmla="*/ 4769 h 104"/>
                <a:gd name="T6" fmla="*/ 288 w 288"/>
                <a:gd name="T7" fmla="*/ 4769 h 104"/>
                <a:gd name="T8" fmla="*/ 0 60000 65536"/>
                <a:gd name="T9" fmla="*/ 0 60000 65536"/>
                <a:gd name="T10" fmla="*/ 0 60000 65536"/>
                <a:gd name="T11" fmla="*/ 0 60000 65536"/>
                <a:gd name="T12" fmla="*/ 0 w 288"/>
                <a:gd name="T13" fmla="*/ 0 h 104"/>
                <a:gd name="T14" fmla="*/ 288 w 288"/>
                <a:gd name="T15" fmla="*/ 104 h 104"/>
              </a:gdLst>
              <a:ahLst/>
              <a:cxnLst>
                <a:cxn ang="T8">
                  <a:pos x="T0" y="T1"/>
                </a:cxn>
                <a:cxn ang="T9">
                  <a:pos x="T2" y="T3"/>
                </a:cxn>
                <a:cxn ang="T10">
                  <a:pos x="T4" y="T5"/>
                </a:cxn>
                <a:cxn ang="T11">
                  <a:pos x="T6" y="T7"/>
                </a:cxn>
              </a:cxnLst>
              <a:rect l="T12" t="T13" r="T14" b="T15"/>
              <a:pathLst>
                <a:path w="288" h="104">
                  <a:moveTo>
                    <a:pt x="0" y="0"/>
                  </a:moveTo>
                  <a:cubicBezTo>
                    <a:pt x="8" y="16"/>
                    <a:pt x="16" y="32"/>
                    <a:pt x="48" y="48"/>
                  </a:cubicBezTo>
                  <a:cubicBezTo>
                    <a:pt x="80" y="64"/>
                    <a:pt x="152" y="88"/>
                    <a:pt x="192" y="96"/>
                  </a:cubicBezTo>
                  <a:cubicBezTo>
                    <a:pt x="232" y="104"/>
                    <a:pt x="272" y="96"/>
                    <a:pt x="288" y="96"/>
                  </a:cubicBezTo>
                </a:path>
              </a:pathLst>
            </a:custGeom>
            <a:noFill/>
            <a:ln w="9525">
              <a:solidFill>
                <a:srgbClr val="009900"/>
              </a:solidFill>
              <a:prstDash val="dash"/>
              <a:round/>
              <a:headEnd/>
              <a:tailEnd type="triangle" w="med" len="med"/>
            </a:ln>
          </p:spPr>
          <p:txBody>
            <a:bodyPr/>
            <a:lstStyle/>
            <a:p>
              <a:pPr eaLnBrk="0" hangingPunct="0"/>
              <a:endParaRPr lang="en-US"/>
            </a:p>
          </p:txBody>
        </p:sp>
      </p:grpSp>
      <p:grpSp>
        <p:nvGrpSpPr>
          <p:cNvPr id="7" name="Group 28"/>
          <p:cNvGrpSpPr>
            <a:grpSpLocks/>
          </p:cNvGrpSpPr>
          <p:nvPr/>
        </p:nvGrpSpPr>
        <p:grpSpPr bwMode="auto">
          <a:xfrm>
            <a:off x="5943600" y="3335338"/>
            <a:ext cx="2133600" cy="2590800"/>
            <a:chOff x="3744" y="2101"/>
            <a:chExt cx="1344" cy="1632"/>
          </a:xfrm>
        </p:grpSpPr>
        <p:sp>
          <p:nvSpPr>
            <p:cNvPr id="56346" name="Freeform 29"/>
            <p:cNvSpPr>
              <a:spLocks/>
            </p:cNvSpPr>
            <p:nvPr/>
          </p:nvSpPr>
          <p:spPr bwMode="auto">
            <a:xfrm>
              <a:off x="3744" y="2101"/>
              <a:ext cx="1248" cy="1632"/>
            </a:xfrm>
            <a:custGeom>
              <a:avLst/>
              <a:gdLst>
                <a:gd name="T0" fmla="*/ 0 w 1248"/>
                <a:gd name="T1" fmla="*/ 0 h 1632"/>
                <a:gd name="T2" fmla="*/ 624 w 1248"/>
                <a:gd name="T3" fmla="*/ 384 h 1632"/>
                <a:gd name="T4" fmla="*/ 960 w 1248"/>
                <a:gd name="T5" fmla="*/ 816 h 1632"/>
                <a:gd name="T6" fmla="*/ 1152 w 1248"/>
                <a:gd name="T7" fmla="*/ 1200 h 1632"/>
                <a:gd name="T8" fmla="*/ 1248 w 1248"/>
                <a:gd name="T9" fmla="*/ 1632 h 1632"/>
                <a:gd name="T10" fmla="*/ 0 60000 65536"/>
                <a:gd name="T11" fmla="*/ 0 60000 65536"/>
                <a:gd name="T12" fmla="*/ 0 60000 65536"/>
                <a:gd name="T13" fmla="*/ 0 60000 65536"/>
                <a:gd name="T14" fmla="*/ 0 60000 65536"/>
                <a:gd name="T15" fmla="*/ 0 w 1248"/>
                <a:gd name="T16" fmla="*/ 0 h 1632"/>
                <a:gd name="T17" fmla="*/ 1248 w 1248"/>
                <a:gd name="T18" fmla="*/ 1632 h 1632"/>
              </a:gdLst>
              <a:ahLst/>
              <a:cxnLst>
                <a:cxn ang="T10">
                  <a:pos x="T0" y="T1"/>
                </a:cxn>
                <a:cxn ang="T11">
                  <a:pos x="T2" y="T3"/>
                </a:cxn>
                <a:cxn ang="T12">
                  <a:pos x="T4" y="T5"/>
                </a:cxn>
                <a:cxn ang="T13">
                  <a:pos x="T6" y="T7"/>
                </a:cxn>
                <a:cxn ang="T14">
                  <a:pos x="T8" y="T9"/>
                </a:cxn>
              </a:cxnLst>
              <a:rect l="T15" t="T16" r="T17" b="T18"/>
              <a:pathLst>
                <a:path w="1248" h="1632">
                  <a:moveTo>
                    <a:pt x="0" y="0"/>
                  </a:moveTo>
                  <a:cubicBezTo>
                    <a:pt x="232" y="124"/>
                    <a:pt x="464" y="248"/>
                    <a:pt x="624" y="384"/>
                  </a:cubicBezTo>
                  <a:cubicBezTo>
                    <a:pt x="784" y="520"/>
                    <a:pt x="872" y="680"/>
                    <a:pt x="960" y="816"/>
                  </a:cubicBezTo>
                  <a:cubicBezTo>
                    <a:pt x="1048" y="952"/>
                    <a:pt x="1104" y="1064"/>
                    <a:pt x="1152" y="1200"/>
                  </a:cubicBezTo>
                  <a:cubicBezTo>
                    <a:pt x="1200" y="1336"/>
                    <a:pt x="1224" y="1560"/>
                    <a:pt x="1248" y="1632"/>
                  </a:cubicBezTo>
                </a:path>
              </a:pathLst>
            </a:custGeom>
            <a:noFill/>
            <a:ln w="38100">
              <a:solidFill>
                <a:srgbClr val="FF0000"/>
              </a:solidFill>
              <a:round/>
              <a:headEnd/>
              <a:tailEnd type="triangle" w="med" len="med"/>
            </a:ln>
          </p:spPr>
          <p:txBody>
            <a:bodyPr/>
            <a:lstStyle/>
            <a:p>
              <a:pPr eaLnBrk="0" hangingPunct="0"/>
              <a:endParaRPr lang="en-US"/>
            </a:p>
          </p:txBody>
        </p:sp>
        <p:sp>
          <p:nvSpPr>
            <p:cNvPr id="56347" name="Rectangle 30"/>
            <p:cNvSpPr>
              <a:spLocks noChangeArrowheads="1"/>
            </p:cNvSpPr>
            <p:nvPr/>
          </p:nvSpPr>
          <p:spPr bwMode="auto">
            <a:xfrm>
              <a:off x="3840" y="3360"/>
              <a:ext cx="1248" cy="192"/>
            </a:xfrm>
            <a:prstGeom prst="rect">
              <a:avLst/>
            </a:prstGeom>
            <a:solidFill>
              <a:schemeClr val="bg1"/>
            </a:solidFill>
            <a:ln w="25400" algn="ctr">
              <a:solidFill>
                <a:srgbClr val="FF0000"/>
              </a:solidFill>
              <a:miter lim="800000"/>
              <a:headEnd/>
              <a:tailEnd/>
            </a:ln>
          </p:spPr>
          <p:txBody>
            <a:bodyPr wrap="none" anchor="ctr"/>
            <a:lstStyle/>
            <a:p>
              <a:pPr algn="ctr"/>
              <a:r>
                <a:rPr lang="en-US" sz="1200">
                  <a:latin typeface="Arial" pitchFamily="34" charset="0"/>
                </a:rPr>
                <a:t>Ownership without capacity</a:t>
              </a:r>
            </a:p>
          </p:txBody>
        </p:sp>
      </p:grpSp>
      <p:grpSp>
        <p:nvGrpSpPr>
          <p:cNvPr id="8" name="Group 31"/>
          <p:cNvGrpSpPr>
            <a:grpSpLocks/>
          </p:cNvGrpSpPr>
          <p:nvPr/>
        </p:nvGrpSpPr>
        <p:grpSpPr bwMode="auto">
          <a:xfrm>
            <a:off x="5930900" y="3300413"/>
            <a:ext cx="1079500" cy="192087"/>
            <a:chOff x="3736" y="2079"/>
            <a:chExt cx="680" cy="121"/>
          </a:xfrm>
        </p:grpSpPr>
        <p:sp>
          <p:nvSpPr>
            <p:cNvPr id="56344" name="Freeform 32"/>
            <p:cNvSpPr>
              <a:spLocks/>
            </p:cNvSpPr>
            <p:nvPr/>
          </p:nvSpPr>
          <p:spPr bwMode="auto">
            <a:xfrm rot="-502256">
              <a:off x="3736" y="2079"/>
              <a:ext cx="336" cy="83"/>
            </a:xfrm>
            <a:custGeom>
              <a:avLst/>
              <a:gdLst>
                <a:gd name="T0" fmla="*/ 0 w 432"/>
                <a:gd name="T1" fmla="*/ 0 h 144"/>
                <a:gd name="T2" fmla="*/ 16 w 432"/>
                <a:gd name="T3" fmla="*/ 1 h 144"/>
                <a:gd name="T4" fmla="*/ 21 w 432"/>
                <a:gd name="T5" fmla="*/ 1 h 144"/>
                <a:gd name="T6" fmla="*/ 0 60000 65536"/>
                <a:gd name="T7" fmla="*/ 0 60000 65536"/>
                <a:gd name="T8" fmla="*/ 0 60000 65536"/>
                <a:gd name="T9" fmla="*/ 0 w 432"/>
                <a:gd name="T10" fmla="*/ 0 h 144"/>
                <a:gd name="T11" fmla="*/ 432 w 432"/>
                <a:gd name="T12" fmla="*/ 144 h 144"/>
              </a:gdLst>
              <a:ahLst/>
              <a:cxnLst>
                <a:cxn ang="T6">
                  <a:pos x="T0" y="T1"/>
                </a:cxn>
                <a:cxn ang="T7">
                  <a:pos x="T2" y="T3"/>
                </a:cxn>
                <a:cxn ang="T8">
                  <a:pos x="T4" y="T5"/>
                </a:cxn>
              </a:cxnLst>
              <a:rect l="T9" t="T10" r="T11" b="T12"/>
              <a:pathLst>
                <a:path w="432" h="144">
                  <a:moveTo>
                    <a:pt x="0" y="0"/>
                  </a:moveTo>
                  <a:cubicBezTo>
                    <a:pt x="132" y="36"/>
                    <a:pt x="264" y="72"/>
                    <a:pt x="336" y="96"/>
                  </a:cubicBezTo>
                  <a:cubicBezTo>
                    <a:pt x="408" y="120"/>
                    <a:pt x="416" y="136"/>
                    <a:pt x="432" y="144"/>
                  </a:cubicBezTo>
                </a:path>
              </a:pathLst>
            </a:custGeom>
            <a:noFill/>
            <a:ln w="38100">
              <a:solidFill>
                <a:schemeClr val="accent2"/>
              </a:solidFill>
              <a:round/>
              <a:headEnd/>
              <a:tailEnd type="diamond" w="med" len="med"/>
            </a:ln>
          </p:spPr>
          <p:txBody>
            <a:bodyPr/>
            <a:lstStyle/>
            <a:p>
              <a:pPr eaLnBrk="0" hangingPunct="0"/>
              <a:endParaRPr lang="en-US"/>
            </a:p>
          </p:txBody>
        </p:sp>
        <p:sp>
          <p:nvSpPr>
            <p:cNvPr id="56345" name="Rectangle 33"/>
            <p:cNvSpPr>
              <a:spLocks noChangeArrowheads="1"/>
            </p:cNvSpPr>
            <p:nvPr/>
          </p:nvSpPr>
          <p:spPr bwMode="auto">
            <a:xfrm>
              <a:off x="4128" y="2080"/>
              <a:ext cx="288" cy="120"/>
            </a:xfrm>
            <a:prstGeom prst="rect">
              <a:avLst/>
            </a:prstGeom>
            <a:solidFill>
              <a:schemeClr val="bg1"/>
            </a:solidFill>
            <a:ln w="25400" algn="ctr">
              <a:solidFill>
                <a:schemeClr val="accent2"/>
              </a:solidFill>
              <a:miter lim="800000"/>
              <a:headEnd/>
              <a:tailEnd/>
            </a:ln>
          </p:spPr>
          <p:txBody>
            <a:bodyPr wrap="none" anchor="ctr"/>
            <a:lstStyle/>
            <a:p>
              <a:pPr algn="ctr"/>
              <a:r>
                <a:rPr lang="en-US" sz="1200">
                  <a:latin typeface="Arial" pitchFamily="34" charset="0"/>
                </a:rPr>
                <a:t>Exit</a:t>
              </a:r>
            </a:p>
          </p:txBody>
        </p:sp>
      </p:grpSp>
      <p:grpSp>
        <p:nvGrpSpPr>
          <p:cNvPr id="56335" name="Group 34"/>
          <p:cNvGrpSpPr>
            <a:grpSpLocks/>
          </p:cNvGrpSpPr>
          <p:nvPr/>
        </p:nvGrpSpPr>
        <p:grpSpPr bwMode="auto">
          <a:xfrm>
            <a:off x="1295400" y="2057400"/>
            <a:ext cx="4648200" cy="3959225"/>
            <a:chOff x="816" y="1296"/>
            <a:chExt cx="2928" cy="2494"/>
          </a:xfrm>
        </p:grpSpPr>
        <p:sp>
          <p:nvSpPr>
            <p:cNvPr id="56341" name="Freeform 35"/>
            <p:cNvSpPr>
              <a:spLocks/>
            </p:cNvSpPr>
            <p:nvPr/>
          </p:nvSpPr>
          <p:spPr bwMode="auto">
            <a:xfrm>
              <a:off x="816" y="2067"/>
              <a:ext cx="2928" cy="1723"/>
            </a:xfrm>
            <a:custGeom>
              <a:avLst/>
              <a:gdLst>
                <a:gd name="T0" fmla="*/ 0 w 2560"/>
                <a:gd name="T1" fmla="*/ 1723 h 1723"/>
                <a:gd name="T2" fmla="*/ 2002 w 2560"/>
                <a:gd name="T3" fmla="*/ 979 h 1723"/>
                <a:gd name="T4" fmla="*/ 5130 w 2560"/>
                <a:gd name="T5" fmla="*/ 299 h 1723"/>
                <a:gd name="T6" fmla="*/ 8417 w 2560"/>
                <a:gd name="T7" fmla="*/ 163 h 1723"/>
                <a:gd name="T8" fmla="*/ 9301 w 2560"/>
                <a:gd name="T9" fmla="*/ 27 h 1723"/>
                <a:gd name="T10" fmla="*/ 10741 w 2560"/>
                <a:gd name="T11" fmla="*/ 195 h 1723"/>
                <a:gd name="T12" fmla="*/ 11749 w 2560"/>
                <a:gd name="T13" fmla="*/ 27 h 1723"/>
                <a:gd name="T14" fmla="*/ 12831 w 2560"/>
                <a:gd name="T15" fmla="*/ 35 h 1723"/>
                <a:gd name="T16" fmla="*/ 0 60000 65536"/>
                <a:gd name="T17" fmla="*/ 0 60000 65536"/>
                <a:gd name="T18" fmla="*/ 0 60000 65536"/>
                <a:gd name="T19" fmla="*/ 0 60000 65536"/>
                <a:gd name="T20" fmla="*/ 0 60000 65536"/>
                <a:gd name="T21" fmla="*/ 0 60000 65536"/>
                <a:gd name="T22" fmla="*/ 0 60000 65536"/>
                <a:gd name="T23" fmla="*/ 0 60000 65536"/>
                <a:gd name="T24" fmla="*/ 0 w 2560"/>
                <a:gd name="T25" fmla="*/ 0 h 1723"/>
                <a:gd name="T26" fmla="*/ 2560 w 2560"/>
                <a:gd name="T27" fmla="*/ 1723 h 17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0" h="1723">
                  <a:moveTo>
                    <a:pt x="0" y="1723"/>
                  </a:moveTo>
                  <a:cubicBezTo>
                    <a:pt x="67" y="1599"/>
                    <a:pt x="229" y="1216"/>
                    <a:pt x="400" y="979"/>
                  </a:cubicBezTo>
                  <a:cubicBezTo>
                    <a:pt x="571" y="742"/>
                    <a:pt x="811" y="435"/>
                    <a:pt x="1024" y="299"/>
                  </a:cubicBezTo>
                  <a:cubicBezTo>
                    <a:pt x="1237" y="163"/>
                    <a:pt x="1541" y="208"/>
                    <a:pt x="1680" y="163"/>
                  </a:cubicBezTo>
                  <a:cubicBezTo>
                    <a:pt x="1819" y="118"/>
                    <a:pt x="1779" y="22"/>
                    <a:pt x="1856" y="27"/>
                  </a:cubicBezTo>
                  <a:cubicBezTo>
                    <a:pt x="1933" y="32"/>
                    <a:pt x="2063" y="195"/>
                    <a:pt x="2144" y="195"/>
                  </a:cubicBezTo>
                  <a:cubicBezTo>
                    <a:pt x="2225" y="195"/>
                    <a:pt x="2275" y="54"/>
                    <a:pt x="2344" y="27"/>
                  </a:cubicBezTo>
                  <a:cubicBezTo>
                    <a:pt x="2413" y="0"/>
                    <a:pt x="2515" y="33"/>
                    <a:pt x="2560" y="35"/>
                  </a:cubicBezTo>
                </a:path>
              </a:pathLst>
            </a:custGeom>
            <a:noFill/>
            <a:ln w="38100">
              <a:solidFill>
                <a:schemeClr val="tx1"/>
              </a:solidFill>
              <a:round/>
              <a:headEnd/>
              <a:tailEnd/>
            </a:ln>
          </p:spPr>
          <p:txBody>
            <a:bodyPr/>
            <a:lstStyle/>
            <a:p>
              <a:pPr eaLnBrk="0" hangingPunct="0"/>
              <a:endParaRPr lang="en-US"/>
            </a:p>
          </p:txBody>
        </p:sp>
        <p:sp>
          <p:nvSpPr>
            <p:cNvPr id="56342" name="Text Box 36"/>
            <p:cNvSpPr txBox="1">
              <a:spLocks noChangeArrowheads="1"/>
            </p:cNvSpPr>
            <p:nvPr/>
          </p:nvSpPr>
          <p:spPr bwMode="auto">
            <a:xfrm>
              <a:off x="2400" y="2358"/>
              <a:ext cx="1152" cy="1106"/>
            </a:xfrm>
            <a:prstGeom prst="rect">
              <a:avLst/>
            </a:prstGeom>
            <a:noFill/>
            <a:ln w="9525">
              <a:noFill/>
              <a:miter lim="800000"/>
              <a:headEnd/>
              <a:tailEnd/>
            </a:ln>
          </p:spPr>
          <p:txBody>
            <a:bodyPr>
              <a:spAutoFit/>
            </a:bodyPr>
            <a:lstStyle/>
            <a:p>
              <a:pPr>
                <a:spcBef>
                  <a:spcPct val="50000"/>
                </a:spcBef>
              </a:pPr>
              <a:r>
                <a:rPr lang="en-US" sz="1600">
                  <a:latin typeface="Arial" pitchFamily="34" charset="0"/>
                </a:rPr>
                <a:t>More capacity</a:t>
              </a:r>
            </a:p>
            <a:p>
              <a:pPr>
                <a:spcBef>
                  <a:spcPct val="50000"/>
                </a:spcBef>
              </a:pPr>
              <a:r>
                <a:rPr lang="en-US" sz="1600">
                  <a:latin typeface="Arial" pitchFamily="34" charset="0"/>
                </a:rPr>
                <a:t>Better production</a:t>
              </a:r>
            </a:p>
            <a:p>
              <a:pPr>
                <a:spcBef>
                  <a:spcPct val="50000"/>
                </a:spcBef>
              </a:pPr>
              <a:r>
                <a:rPr lang="en-US" sz="1600">
                  <a:latin typeface="Arial" pitchFamily="34" charset="0"/>
                </a:rPr>
                <a:t>Better product</a:t>
              </a:r>
            </a:p>
            <a:p>
              <a:pPr>
                <a:spcBef>
                  <a:spcPct val="50000"/>
                </a:spcBef>
              </a:pPr>
              <a:r>
                <a:rPr lang="en-US" sz="1600">
                  <a:latin typeface="Arial" pitchFamily="34" charset="0"/>
                </a:rPr>
                <a:t>More conflict</a:t>
              </a:r>
            </a:p>
            <a:p>
              <a:pPr>
                <a:spcBef>
                  <a:spcPct val="50000"/>
                </a:spcBef>
              </a:pPr>
              <a:endParaRPr lang="en-US" sz="1400">
                <a:latin typeface="Arial" pitchFamily="34" charset="0"/>
              </a:endParaRPr>
            </a:p>
          </p:txBody>
        </p:sp>
        <p:sp>
          <p:nvSpPr>
            <p:cNvPr id="56343" name="Text Box 37"/>
            <p:cNvSpPr txBox="1">
              <a:spLocks noChangeArrowheads="1"/>
            </p:cNvSpPr>
            <p:nvPr/>
          </p:nvSpPr>
          <p:spPr bwMode="auto">
            <a:xfrm>
              <a:off x="2544" y="1296"/>
              <a:ext cx="816" cy="577"/>
            </a:xfrm>
            <a:prstGeom prst="rect">
              <a:avLst/>
            </a:prstGeom>
            <a:noFill/>
            <a:ln w="9525">
              <a:noFill/>
              <a:miter lim="800000"/>
              <a:headEnd/>
              <a:tailEnd/>
            </a:ln>
          </p:spPr>
          <p:txBody>
            <a:bodyPr>
              <a:spAutoFit/>
            </a:bodyPr>
            <a:lstStyle/>
            <a:p>
              <a:pPr algn="ctr">
                <a:spcBef>
                  <a:spcPct val="50000"/>
                </a:spcBef>
              </a:pPr>
              <a:r>
                <a:rPr lang="en-US" sz="1800">
                  <a:latin typeface="Arial" pitchFamily="34" charset="0"/>
                </a:rPr>
                <a:t>HIGH IMPACT RESULTS</a:t>
              </a:r>
            </a:p>
          </p:txBody>
        </p:sp>
      </p:grpSp>
      <p:sp>
        <p:nvSpPr>
          <p:cNvPr id="56336" name="Text Box 38"/>
          <p:cNvSpPr txBox="1">
            <a:spLocks noChangeArrowheads="1"/>
          </p:cNvSpPr>
          <p:nvPr/>
        </p:nvSpPr>
        <p:spPr bwMode="auto">
          <a:xfrm>
            <a:off x="1752600" y="6096000"/>
            <a:ext cx="1447800" cy="366713"/>
          </a:xfrm>
          <a:prstGeom prst="rect">
            <a:avLst/>
          </a:prstGeom>
          <a:noFill/>
          <a:ln w="9525">
            <a:noFill/>
            <a:miter lim="800000"/>
            <a:headEnd/>
            <a:tailEnd/>
          </a:ln>
        </p:spPr>
        <p:txBody>
          <a:bodyPr>
            <a:spAutoFit/>
          </a:bodyPr>
          <a:lstStyle/>
          <a:p>
            <a:pPr>
              <a:spcBef>
                <a:spcPct val="50000"/>
              </a:spcBef>
            </a:pPr>
            <a:r>
              <a:rPr lang="en-US" sz="1800">
                <a:latin typeface="Arial" pitchFamily="34" charset="0"/>
              </a:rPr>
              <a:t>1 to 3 years</a:t>
            </a:r>
          </a:p>
        </p:txBody>
      </p:sp>
      <p:sp>
        <p:nvSpPr>
          <p:cNvPr id="56337" name="Text Box 39"/>
          <p:cNvSpPr txBox="1">
            <a:spLocks noChangeArrowheads="1"/>
          </p:cNvSpPr>
          <p:nvPr/>
        </p:nvSpPr>
        <p:spPr bwMode="auto">
          <a:xfrm>
            <a:off x="3962400" y="6096000"/>
            <a:ext cx="1447800" cy="366713"/>
          </a:xfrm>
          <a:prstGeom prst="rect">
            <a:avLst/>
          </a:prstGeom>
          <a:noFill/>
          <a:ln w="9525">
            <a:noFill/>
            <a:miter lim="800000"/>
            <a:headEnd/>
            <a:tailEnd/>
          </a:ln>
        </p:spPr>
        <p:txBody>
          <a:bodyPr>
            <a:spAutoFit/>
          </a:bodyPr>
          <a:lstStyle/>
          <a:p>
            <a:pPr>
              <a:spcBef>
                <a:spcPct val="50000"/>
              </a:spcBef>
            </a:pPr>
            <a:r>
              <a:rPr lang="en-US" sz="1800">
                <a:latin typeface="Arial" pitchFamily="34" charset="0"/>
              </a:rPr>
              <a:t>1 to 3 years</a:t>
            </a:r>
          </a:p>
        </p:txBody>
      </p:sp>
      <p:sp>
        <p:nvSpPr>
          <p:cNvPr id="56338" name="Text Box 40"/>
          <p:cNvSpPr txBox="1">
            <a:spLocks noChangeArrowheads="1"/>
          </p:cNvSpPr>
          <p:nvPr/>
        </p:nvSpPr>
        <p:spPr bwMode="auto">
          <a:xfrm>
            <a:off x="8077200" y="6657975"/>
            <a:ext cx="990600" cy="274638"/>
          </a:xfrm>
          <a:prstGeom prst="rect">
            <a:avLst/>
          </a:prstGeom>
          <a:noFill/>
          <a:ln w="9525">
            <a:noFill/>
            <a:miter lim="800000"/>
            <a:headEnd/>
            <a:tailEnd/>
          </a:ln>
        </p:spPr>
        <p:txBody>
          <a:bodyPr>
            <a:spAutoFit/>
          </a:bodyPr>
          <a:lstStyle/>
          <a:p>
            <a:pPr algn="r" eaLnBrk="0" hangingPunct="0">
              <a:spcBef>
                <a:spcPct val="50000"/>
              </a:spcBef>
            </a:pPr>
            <a:fld id="{B34992A3-9C1D-4DD3-8C6B-B23564F0A7BC}" type="slidenum">
              <a:rPr lang="en-US" sz="1200">
                <a:solidFill>
                  <a:schemeClr val="bg1"/>
                </a:solidFill>
                <a:latin typeface="55 Helvetica Roman"/>
              </a:rPr>
              <a:pPr algn="r" eaLnBrk="0" hangingPunct="0">
                <a:spcBef>
                  <a:spcPct val="50000"/>
                </a:spcBef>
              </a:pPr>
              <a:t>76</a:t>
            </a:fld>
            <a:endParaRPr lang="en-US" sz="1200">
              <a:solidFill>
                <a:schemeClr val="bg1"/>
              </a:solidFill>
              <a:latin typeface="55 Helvetica Roman"/>
            </a:endParaRPr>
          </a:p>
        </p:txBody>
      </p:sp>
      <p:sp>
        <p:nvSpPr>
          <p:cNvPr id="56339" name="Text Box 41"/>
          <p:cNvSpPr txBox="1">
            <a:spLocks noChangeArrowheads="1"/>
          </p:cNvSpPr>
          <p:nvPr/>
        </p:nvSpPr>
        <p:spPr bwMode="auto">
          <a:xfrm>
            <a:off x="685800" y="254000"/>
            <a:ext cx="8229600" cy="369332"/>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rPr>
              <a:t>Life and death of a PPD mechanism</a:t>
            </a:r>
          </a:p>
        </p:txBody>
      </p:sp>
      <p:sp>
        <p:nvSpPr>
          <p:cNvPr id="56340" name="TextBox 41"/>
          <p:cNvSpPr txBox="1">
            <a:spLocks noChangeArrowheads="1"/>
          </p:cNvSpPr>
          <p:nvPr/>
        </p:nvSpPr>
        <p:spPr bwMode="auto">
          <a:xfrm>
            <a:off x="76200" y="6629400"/>
            <a:ext cx="1676400" cy="246221"/>
          </a:xfrm>
          <a:prstGeom prst="rect">
            <a:avLst/>
          </a:prstGeom>
          <a:noFill/>
          <a:ln w="9525">
            <a:noFill/>
            <a:miter lim="800000"/>
            <a:headEnd/>
            <a:tailEnd/>
          </a:ln>
        </p:spPr>
        <p:txBody>
          <a:bodyPr wrap="square">
            <a:spAutoFit/>
          </a:bodyPr>
          <a:lstStyle/>
          <a:p>
            <a:pPr eaLnBrk="0" hangingPunct="0"/>
            <a:r>
              <a:rPr lang="en-US" sz="1000" dirty="0">
                <a:solidFill>
                  <a:schemeClr val="bg1"/>
                </a:solidFill>
                <a:latin typeface="Calibri" pitchFamily="34" charset="0"/>
              </a:rPr>
              <a:t>Herzberg  &amp; Wright, 2006</a:t>
            </a:r>
          </a:p>
        </p:txBody>
      </p:sp>
    </p:spTree>
    <p:extLst>
      <p:ext uri="{BB962C8B-B14F-4D97-AF65-F5344CB8AC3E}">
        <p14:creationId xmlns:p14="http://schemas.microsoft.com/office/powerpoint/2010/main" val="34875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38200"/>
            <a:ext cx="7772400" cy="5867400"/>
          </a:xfrm>
        </p:spPr>
        <p:txBody>
          <a:bodyPr>
            <a:normAutofit fontScale="90000"/>
          </a:bodyPr>
          <a:lstStyle/>
          <a:p>
            <a:pPr algn="l"/>
            <a:r>
              <a:rPr lang="en-US" sz="2400" b="1" dirty="0"/>
              <a:t>PPD CHARTER OF GOOD PRACTICE</a:t>
            </a:r>
            <a:br>
              <a:rPr lang="en-US" sz="2400" b="1" dirty="0"/>
            </a:br>
            <a:br>
              <a:rPr lang="en-US" sz="2400" b="1" dirty="0"/>
            </a:br>
            <a:r>
              <a:rPr lang="en-US" sz="2400" b="1" dirty="0"/>
              <a:t>PRINCIPLE I:  	CONTEXTUAL DESIGN</a:t>
            </a:r>
            <a:br>
              <a:rPr lang="en-US" sz="2400" dirty="0"/>
            </a:br>
            <a:r>
              <a:rPr lang="en-US" sz="2400" b="1" dirty="0"/>
              <a:t>PRINCIPLE II: 	OPEN GOVERNANCE PROCESS</a:t>
            </a:r>
            <a:br>
              <a:rPr lang="en-US" sz="2400" dirty="0"/>
            </a:br>
            <a:r>
              <a:rPr lang="en-US" sz="2400" b="1" dirty="0"/>
              <a:t>PRINCIPLE III: 	MANDATE AND INSTITUTIONAL ALIGNMENT </a:t>
            </a:r>
            <a:br>
              <a:rPr lang="en-US" sz="2400" dirty="0"/>
            </a:br>
            <a:r>
              <a:rPr lang="en-US" sz="2400" b="1" dirty="0"/>
              <a:t>PRINCIPLE IV: 	STRUCTURE AND PARTICIPATION </a:t>
            </a:r>
            <a:br>
              <a:rPr lang="en-US" sz="2400" dirty="0"/>
            </a:br>
            <a:r>
              <a:rPr lang="en-US" sz="2400" b="1" dirty="0"/>
              <a:t>PRINCIPLE V: 	FACILITATION </a:t>
            </a:r>
            <a:br>
              <a:rPr lang="en-US" sz="2400" dirty="0"/>
            </a:br>
            <a:r>
              <a:rPr lang="en-US" sz="2400" b="1" dirty="0"/>
              <a:t>PRINCIPLE VI: 	CHAMPIONS</a:t>
            </a:r>
            <a:br>
              <a:rPr lang="en-US" sz="2400" dirty="0"/>
            </a:br>
            <a:r>
              <a:rPr lang="en-US" sz="2400" b="1" dirty="0"/>
              <a:t>PRINCIPLE VII: 	OUTPUTS </a:t>
            </a:r>
            <a:br>
              <a:rPr lang="en-US" sz="2400" dirty="0"/>
            </a:br>
            <a:r>
              <a:rPr lang="en-US" sz="2400" b="1" dirty="0"/>
              <a:t>PRINCIPLE VIII: 	OUTREACH AND COMMUNICATIONS </a:t>
            </a:r>
            <a:br>
              <a:rPr lang="en-US" sz="2400" dirty="0"/>
            </a:br>
            <a:r>
              <a:rPr lang="en-US" sz="2400" b="1" dirty="0"/>
              <a:t>PRINCIPLE IX: 	MONITORING &amp; EVALUATION </a:t>
            </a:r>
            <a:br>
              <a:rPr lang="en-US" sz="2400" dirty="0"/>
            </a:br>
            <a:r>
              <a:rPr lang="en-US" sz="2400" b="1" dirty="0"/>
              <a:t>PRINCIPLE X: 	APPROPRIATE AREA AND SCOPE</a:t>
            </a:r>
            <a:br>
              <a:rPr lang="en-US" sz="2400" dirty="0"/>
            </a:br>
            <a:r>
              <a:rPr lang="en-US" sz="2400" b="1" dirty="0"/>
              <a:t>PRINCIPLE XI: 	CRISIS AND CONFLICT RESPONSE</a:t>
            </a:r>
            <a:br>
              <a:rPr lang="en-US" sz="2400" dirty="0"/>
            </a:br>
            <a:r>
              <a:rPr lang="en-US" sz="2400" b="1" dirty="0"/>
              <a:t>PRINCIPLE XII: 	DEVELOPMENT PARTNERS</a:t>
            </a:r>
            <a:br>
              <a:rPr lang="en-US" sz="2400" dirty="0"/>
            </a:br>
            <a:r>
              <a:rPr lang="en-US" sz="2400" b="1" dirty="0"/>
              <a:t>PRINCIPLE XIII: 	SUSTAINABILITY</a:t>
            </a:r>
            <a:br>
              <a:rPr lang="en-US" sz="2400" dirty="0"/>
            </a:br>
            <a:br>
              <a:rPr lang="en-US" sz="2400" dirty="0"/>
            </a:br>
            <a:endParaRPr lang="en-US" sz="2400" dirty="0"/>
          </a:p>
        </p:txBody>
      </p:sp>
    </p:spTree>
    <p:extLst>
      <p:ext uri="{BB962C8B-B14F-4D97-AF65-F5344CB8AC3E}">
        <p14:creationId xmlns:p14="http://schemas.microsoft.com/office/powerpoint/2010/main" val="32274308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60153" y="304800"/>
            <a:ext cx="8430385" cy="523220"/>
          </a:xfrm>
          <a:prstGeom prst="rect">
            <a:avLst/>
          </a:prstGeom>
          <a:noFill/>
          <a:ln w="9525" algn="ctr">
            <a:noFill/>
            <a:miter lim="800000"/>
            <a:headEnd/>
            <a:tailEnd/>
          </a:ln>
        </p:spPr>
        <p:txBody>
          <a:bodyPr wrap="none">
            <a:spAutoFit/>
          </a:bodyPr>
          <a:lstStyle/>
          <a:p>
            <a:r>
              <a:rPr lang="en-US" sz="2800" b="1" dirty="0">
                <a:solidFill>
                  <a:srgbClr val="003366"/>
                </a:solidFill>
                <a:cs typeface="Arial" panose="020B0604020202020204" pitchFamily="34" charset="0"/>
              </a:rPr>
              <a:t>Tools for change -  making Public-Private Dialogue work</a:t>
            </a:r>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61956" y="914400"/>
            <a:ext cx="2181944" cy="3286308"/>
          </a:xfrm>
          <a:prstGeom prst="rect">
            <a:avLst/>
          </a:prstGeom>
          <a:noFill/>
          <a:ln w="9525">
            <a:solidFill>
              <a:schemeClr val="tx1"/>
            </a:solidFill>
            <a:miter lim="800000"/>
            <a:headEnd/>
            <a:tailEnd/>
          </a:ln>
          <a:effectLst>
            <a:outerShdw blurRad="177800" dist="50800"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2479" y="1004932"/>
            <a:ext cx="2181944" cy="18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66700" y="3048000"/>
            <a:ext cx="4343400" cy="738664"/>
          </a:xfrm>
          <a:prstGeom prst="rect">
            <a:avLst/>
          </a:prstGeom>
        </p:spPr>
        <p:txBody>
          <a:bodyPr wrap="square">
            <a:spAutoFit/>
          </a:bodyPr>
          <a:lstStyle/>
          <a:p>
            <a:r>
              <a:rPr lang="en-US" sz="1400" u="sng" dirty="0">
                <a:latin typeface="Arial" panose="020B0604020202020204" pitchFamily="34" charset="0"/>
                <a:cs typeface="Arial" panose="020B0604020202020204" pitchFamily="34" charset="0"/>
                <a:hlinkClick r:id="" action="ppaction://noaction"/>
              </a:rPr>
              <a:t>http://www.publicprivatedialogue.org</a:t>
            </a:r>
          </a:p>
          <a:p>
            <a:r>
              <a:rPr lang="en-US" sz="1400" u="sng" dirty="0">
                <a:latin typeface="Arial" panose="020B0604020202020204" pitchFamily="34" charset="0"/>
                <a:cs typeface="Arial" panose="020B0604020202020204" pitchFamily="34" charset="0"/>
                <a:hlinkClick r:id="" action="ppaction://noaction"/>
              </a:rPr>
              <a:t>http</a:t>
            </a:r>
            <a:r>
              <a:rPr lang="en-US" sz="1400" u="sng" dirty="0">
                <a:latin typeface="Arial" panose="020B0604020202020204" pitchFamily="34" charset="0"/>
                <a:cs typeface="Arial" panose="020B0604020202020204" pitchFamily="34" charset="0"/>
                <a:hlinkClick r:id="rId4"/>
              </a:rPr>
              <a:t>://www.facebook.com/publicprivatedialogue</a:t>
            </a:r>
            <a:endParaRPr lang="en-US" sz="1400" u="sng"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Twitter: @</a:t>
            </a:r>
            <a:r>
              <a:rPr lang="en-US" sz="1400" u="sng" dirty="0" err="1">
                <a:latin typeface="Arial" panose="020B0604020202020204" pitchFamily="34" charset="0"/>
                <a:cs typeface="Arial" panose="020B0604020202020204" pitchFamily="34" charset="0"/>
              </a:rPr>
              <a:t>PPDialogue</a:t>
            </a:r>
            <a:endParaRPr lang="en-US" sz="1400" u="sng" dirty="0">
              <a:latin typeface="Arial" panose="020B0604020202020204" pitchFamily="34" charset="0"/>
              <a:cs typeface="Arial" panose="020B0604020202020204" pitchFamily="34" charset="0"/>
            </a:endParaRPr>
          </a:p>
        </p:txBody>
      </p:sp>
      <p:sp>
        <p:nvSpPr>
          <p:cNvPr id="14" name="Rectangle 13"/>
          <p:cNvSpPr/>
          <p:nvPr/>
        </p:nvSpPr>
        <p:spPr>
          <a:xfrm>
            <a:off x="4675345" y="914400"/>
            <a:ext cx="1752600" cy="2308324"/>
          </a:xfrm>
          <a:prstGeom prst="rect">
            <a:avLst/>
          </a:prstGeom>
        </p:spPr>
        <p:txBody>
          <a:bodyPr wrap="square">
            <a:spAutoFit/>
          </a:bodyPr>
          <a:lstStyle/>
          <a:p>
            <a:pPr eaLnBrk="0" hangingPunct="0">
              <a:spcBef>
                <a:spcPct val="50000"/>
              </a:spcBef>
              <a:buNone/>
            </a:pPr>
            <a:r>
              <a:rPr lang="en-US" dirty="0">
                <a:latin typeface="Arial" pitchFamily="34" charset="0"/>
              </a:rPr>
              <a:t>KM Website</a:t>
            </a:r>
          </a:p>
          <a:p>
            <a:pPr eaLnBrk="0" hangingPunct="0">
              <a:spcBef>
                <a:spcPct val="50000"/>
              </a:spcBef>
              <a:buNone/>
            </a:pPr>
            <a:r>
              <a:rPr lang="en-US" sz="1050" dirty="0">
                <a:latin typeface="Arial" pitchFamily="34" charset="0"/>
              </a:rPr>
              <a:t>Charter of good practice</a:t>
            </a:r>
          </a:p>
          <a:p>
            <a:pPr eaLnBrk="0" hangingPunct="0">
              <a:spcBef>
                <a:spcPct val="50000"/>
              </a:spcBef>
              <a:buNone/>
            </a:pPr>
            <a:r>
              <a:rPr lang="en-US" sz="1050" dirty="0">
                <a:latin typeface="Arial" pitchFamily="34" charset="0"/>
              </a:rPr>
              <a:t>Lessons learned papers</a:t>
            </a:r>
          </a:p>
          <a:p>
            <a:pPr eaLnBrk="0" hangingPunct="0">
              <a:spcBef>
                <a:spcPct val="50000"/>
              </a:spcBef>
              <a:buNone/>
            </a:pPr>
            <a:r>
              <a:rPr lang="en-US" sz="1050" dirty="0">
                <a:latin typeface="Arial" pitchFamily="34" charset="0"/>
              </a:rPr>
              <a:t>Interactive PPD handbook</a:t>
            </a:r>
          </a:p>
          <a:p>
            <a:pPr eaLnBrk="0" hangingPunct="0">
              <a:spcBef>
                <a:spcPct val="50000"/>
              </a:spcBef>
              <a:buNone/>
            </a:pPr>
            <a:r>
              <a:rPr lang="en-US" sz="1050" dirty="0">
                <a:latin typeface="Arial" pitchFamily="34" charset="0"/>
              </a:rPr>
              <a:t>80 case studies</a:t>
            </a:r>
          </a:p>
          <a:p>
            <a:pPr eaLnBrk="0" hangingPunct="0">
              <a:spcBef>
                <a:spcPct val="50000"/>
              </a:spcBef>
              <a:buNone/>
            </a:pPr>
            <a:r>
              <a:rPr lang="en-US" sz="1050" dirty="0">
                <a:latin typeface="Arial" pitchFamily="34" charset="0"/>
              </a:rPr>
              <a:t>E-Learning</a:t>
            </a:r>
          </a:p>
          <a:p>
            <a:pPr eaLnBrk="0" hangingPunct="0">
              <a:spcBef>
                <a:spcPct val="50000"/>
              </a:spcBef>
              <a:buNone/>
            </a:pPr>
            <a:r>
              <a:rPr lang="en-US" sz="1050" dirty="0">
                <a:latin typeface="Arial" pitchFamily="34" charset="0"/>
              </a:rPr>
              <a:t>Templates</a:t>
            </a:r>
          </a:p>
          <a:p>
            <a:pPr eaLnBrk="0" hangingPunct="0">
              <a:spcBef>
                <a:spcPct val="50000"/>
              </a:spcBef>
              <a:buNone/>
            </a:pPr>
            <a:r>
              <a:rPr lang="en-US" sz="1050" dirty="0">
                <a:latin typeface="Arial" pitchFamily="34" charset="0"/>
              </a:rPr>
              <a:t>M&amp;E Tools</a:t>
            </a:r>
          </a:p>
          <a:p>
            <a:pPr eaLnBrk="0" hangingPunct="0">
              <a:spcBef>
                <a:spcPct val="50000"/>
              </a:spcBef>
              <a:buNone/>
            </a:pPr>
            <a:r>
              <a:rPr lang="en-US" sz="1050" dirty="0">
                <a:latin typeface="Arial" pitchFamily="34" charset="0"/>
              </a:rPr>
              <a:t>Workshop materials</a:t>
            </a:r>
          </a:p>
        </p:txBody>
      </p:sp>
      <p:pic>
        <p:nvPicPr>
          <p:cNvPr id="15" name="Picture 9"/>
          <p:cNvPicPr>
            <a:picLocks noChangeAspect="1" noChangeArrowheads="1"/>
          </p:cNvPicPr>
          <p:nvPr/>
        </p:nvPicPr>
        <p:blipFill>
          <a:blip r:embed="rId5"/>
          <a:srcRect/>
          <a:stretch>
            <a:fillRect/>
          </a:stretch>
        </p:blipFill>
        <p:spPr bwMode="auto">
          <a:xfrm>
            <a:off x="533400" y="5045075"/>
            <a:ext cx="1022350" cy="1371600"/>
          </a:xfrm>
          <a:prstGeom prst="rect">
            <a:avLst/>
          </a:prstGeom>
          <a:noFill/>
          <a:ln w="3175">
            <a:solidFill>
              <a:schemeClr val="tx1"/>
            </a:solidFill>
            <a:miter lim="800000"/>
            <a:headEnd/>
            <a:tailEnd/>
          </a:ln>
        </p:spPr>
      </p:pic>
      <p:sp>
        <p:nvSpPr>
          <p:cNvPr id="16" name="Text Box 13"/>
          <p:cNvSpPr txBox="1">
            <a:spLocks noChangeArrowheads="1"/>
          </p:cNvSpPr>
          <p:nvPr/>
        </p:nvSpPr>
        <p:spPr bwMode="auto">
          <a:xfrm>
            <a:off x="76200" y="4343400"/>
            <a:ext cx="9067800" cy="701675"/>
          </a:xfrm>
          <a:prstGeom prst="rect">
            <a:avLst/>
          </a:prstGeom>
          <a:noFill/>
          <a:ln w="9525">
            <a:noFill/>
            <a:miter lim="800000"/>
            <a:headEnd/>
            <a:tailEnd/>
          </a:ln>
        </p:spPr>
        <p:txBody>
          <a:bodyPr>
            <a:spAutoFit/>
          </a:bodyPr>
          <a:lstStyle/>
          <a:p>
            <a:pPr eaLnBrk="0" hangingPunct="0">
              <a:spcBef>
                <a:spcPct val="50000"/>
              </a:spcBef>
            </a:pPr>
            <a:r>
              <a:rPr lang="en-US" sz="2000" dirty="0">
                <a:latin typeface="Arial" pitchFamily="34" charset="0"/>
              </a:rPr>
              <a:t>Implementation 		Diagnostic tool	         M&amp;E Tools for PPD secretariats   </a:t>
            </a:r>
            <a:br>
              <a:rPr lang="en-US" sz="2000" dirty="0">
                <a:latin typeface="Arial" pitchFamily="34" charset="0"/>
              </a:rPr>
            </a:br>
            <a:r>
              <a:rPr lang="en-US" sz="2000" dirty="0">
                <a:latin typeface="Arial" pitchFamily="34" charset="0"/>
              </a:rPr>
              <a:t>     guidelines</a:t>
            </a:r>
          </a:p>
        </p:txBody>
      </p:sp>
      <p:pic>
        <p:nvPicPr>
          <p:cNvPr id="17" name="Picture 14"/>
          <p:cNvPicPr>
            <a:picLocks noChangeAspect="1" noChangeArrowheads="1"/>
          </p:cNvPicPr>
          <p:nvPr/>
        </p:nvPicPr>
        <p:blipFill>
          <a:blip r:embed="rId6"/>
          <a:srcRect/>
          <a:stretch>
            <a:fillRect/>
          </a:stretch>
        </p:blipFill>
        <p:spPr bwMode="auto">
          <a:xfrm>
            <a:off x="2514600" y="4816475"/>
            <a:ext cx="2438400" cy="1601788"/>
          </a:xfrm>
          <a:prstGeom prst="rect">
            <a:avLst/>
          </a:prstGeom>
          <a:noFill/>
          <a:ln w="9525">
            <a:noFill/>
            <a:miter lim="800000"/>
            <a:headEnd/>
            <a:tailEnd/>
          </a:ln>
        </p:spPr>
      </p:pic>
      <p:pic>
        <p:nvPicPr>
          <p:cNvPr id="18" name="Picture 15" descr="step 1"/>
          <p:cNvPicPr>
            <a:picLocks noChangeAspect="1" noChangeArrowheads="1"/>
          </p:cNvPicPr>
          <p:nvPr/>
        </p:nvPicPr>
        <p:blipFill>
          <a:blip r:embed="rId7"/>
          <a:srcRect/>
          <a:stretch>
            <a:fillRect/>
          </a:stretch>
        </p:blipFill>
        <p:spPr bwMode="auto">
          <a:xfrm>
            <a:off x="5410200" y="4740275"/>
            <a:ext cx="914400" cy="831850"/>
          </a:xfrm>
          <a:prstGeom prst="rect">
            <a:avLst/>
          </a:prstGeom>
          <a:noFill/>
          <a:ln w="9525">
            <a:noFill/>
            <a:miter lim="800000"/>
            <a:headEnd/>
            <a:tailEnd/>
          </a:ln>
        </p:spPr>
      </p:pic>
      <p:pic>
        <p:nvPicPr>
          <p:cNvPr id="19" name="Picture 16" descr="step 1"/>
          <p:cNvPicPr>
            <a:picLocks noChangeAspect="1" noChangeArrowheads="1"/>
          </p:cNvPicPr>
          <p:nvPr/>
        </p:nvPicPr>
        <p:blipFill>
          <a:blip r:embed="rId8"/>
          <a:srcRect/>
          <a:stretch>
            <a:fillRect/>
          </a:stretch>
        </p:blipFill>
        <p:spPr bwMode="auto">
          <a:xfrm>
            <a:off x="5410200" y="5654675"/>
            <a:ext cx="995363" cy="752475"/>
          </a:xfrm>
          <a:prstGeom prst="rect">
            <a:avLst/>
          </a:prstGeom>
          <a:noFill/>
          <a:ln w="9525">
            <a:noFill/>
            <a:miter lim="800000"/>
            <a:headEnd/>
            <a:tailEnd/>
          </a:ln>
        </p:spPr>
      </p:pic>
      <p:pic>
        <p:nvPicPr>
          <p:cNvPr id="20" name="Picture 17"/>
          <p:cNvPicPr>
            <a:picLocks noChangeAspect="1" noChangeArrowheads="1"/>
          </p:cNvPicPr>
          <p:nvPr/>
        </p:nvPicPr>
        <p:blipFill>
          <a:blip r:embed="rId9"/>
          <a:srcRect/>
          <a:stretch>
            <a:fillRect/>
          </a:stretch>
        </p:blipFill>
        <p:spPr bwMode="auto">
          <a:xfrm>
            <a:off x="6705600" y="5045075"/>
            <a:ext cx="1604963" cy="1174750"/>
          </a:xfrm>
          <a:prstGeom prst="rect">
            <a:avLst/>
          </a:prstGeom>
          <a:noFill/>
          <a:ln w="9525">
            <a:noFill/>
            <a:miter lim="800000"/>
            <a:headEnd/>
            <a:tailEnd/>
          </a:ln>
        </p:spPr>
      </p:pic>
      <p:pic>
        <p:nvPicPr>
          <p:cNvPr id="21" name="Picture 18"/>
          <p:cNvPicPr>
            <a:picLocks noChangeAspect="1" noChangeArrowheads="1"/>
          </p:cNvPicPr>
          <p:nvPr/>
        </p:nvPicPr>
        <p:blipFill>
          <a:blip r:embed="rId10"/>
          <a:srcRect/>
          <a:stretch>
            <a:fillRect/>
          </a:stretch>
        </p:blipFill>
        <p:spPr bwMode="auto">
          <a:xfrm>
            <a:off x="8410575" y="4740275"/>
            <a:ext cx="733425" cy="838200"/>
          </a:xfrm>
          <a:prstGeom prst="rect">
            <a:avLst/>
          </a:prstGeom>
          <a:noFill/>
          <a:ln w="9525">
            <a:noFill/>
            <a:miter lim="800000"/>
            <a:headEnd/>
            <a:tailEnd/>
          </a:ln>
        </p:spPr>
      </p:pic>
      <p:pic>
        <p:nvPicPr>
          <p:cNvPr id="22" name="Picture 1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401050" y="5654675"/>
            <a:ext cx="742950" cy="838200"/>
          </a:xfrm>
          <a:prstGeom prst="rect">
            <a:avLst/>
          </a:prstGeom>
          <a:noFill/>
          <a:ln w="9525">
            <a:noFill/>
            <a:miter lim="800000"/>
            <a:headEnd/>
            <a:tailEnd/>
          </a:ln>
        </p:spPr>
      </p:pic>
      <p:pic>
        <p:nvPicPr>
          <p:cNvPr id="23" name="Picture 2" descr="22015 Workshop"/>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126397" y="979532"/>
            <a:ext cx="988403" cy="1395809"/>
          </a:xfrm>
          <a:prstGeom prst="rect">
            <a:avLst/>
          </a:prstGeom>
          <a:noFill/>
          <a:ln>
            <a:solidFill>
              <a:schemeClr val="tx1"/>
            </a:solidFill>
          </a:ln>
          <a:effectLst>
            <a:outerShdw blurRad="50800" dist="139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066469" y="2493303"/>
            <a:ext cx="1334661" cy="646331"/>
          </a:xfrm>
          <a:prstGeom prst="rect">
            <a:avLst/>
          </a:prstGeom>
        </p:spPr>
        <p:txBody>
          <a:bodyPr wrap="none">
            <a:spAutoFit/>
          </a:bodyPr>
          <a:lstStyle/>
          <a:p>
            <a:r>
              <a:rPr lang="en-US" dirty="0">
                <a:latin typeface="Arial" pitchFamily="34" charset="0"/>
              </a:rPr>
              <a:t>Global </a:t>
            </a:r>
          </a:p>
          <a:p>
            <a:r>
              <a:rPr lang="en-US" dirty="0">
                <a:latin typeface="Arial" pitchFamily="34" charset="0"/>
              </a:rPr>
              <a:t>Workshops</a:t>
            </a:r>
            <a:endParaRPr lang="en-US" dirty="0"/>
          </a:p>
        </p:txBody>
      </p:sp>
    </p:spTree>
    <p:extLst>
      <p:ext uri="{BB962C8B-B14F-4D97-AF65-F5344CB8AC3E}">
        <p14:creationId xmlns:p14="http://schemas.microsoft.com/office/powerpoint/2010/main" val="3640886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5" y="-275155"/>
            <a:ext cx="184731" cy="369332"/>
          </a:xfrm>
          <a:prstGeom prst="rect">
            <a:avLst/>
          </a:prstGeom>
          <a:noFill/>
          <a:ln w="9525">
            <a:noFill/>
            <a:miter lim="800000"/>
            <a:headEnd/>
            <a:tailEnd/>
          </a:ln>
        </p:spPr>
        <p:txBody>
          <a:bodyPr wrap="none" anchor="ctr">
            <a:spAutoFit/>
          </a:bodyPr>
          <a:lstStyle/>
          <a:p>
            <a:pPr eaLnBrk="0" hangingPunct="0"/>
            <a:endParaRPr lang="en-US"/>
          </a:p>
        </p:txBody>
      </p:sp>
      <p:sp>
        <p:nvSpPr>
          <p:cNvPr id="60419" name="Text Box 3"/>
          <p:cNvSpPr txBox="1">
            <a:spLocks noChangeArrowheads="1"/>
          </p:cNvSpPr>
          <p:nvPr/>
        </p:nvSpPr>
        <p:spPr bwMode="auto">
          <a:xfrm>
            <a:off x="3810000" y="5029201"/>
            <a:ext cx="5181600" cy="830997"/>
          </a:xfrm>
          <a:prstGeom prst="rect">
            <a:avLst/>
          </a:prstGeom>
          <a:noFill/>
          <a:ln w="3175">
            <a:noFill/>
            <a:miter lim="800000"/>
            <a:headEnd/>
            <a:tailEnd/>
          </a:ln>
        </p:spPr>
        <p:txBody>
          <a:bodyPr>
            <a:spAutoFit/>
          </a:bodyPr>
          <a:lstStyle/>
          <a:p>
            <a:pPr algn="r"/>
            <a:r>
              <a:rPr lang="en-US" sz="1600" dirty="0">
                <a:latin typeface="Arial" pitchFamily="34" charset="0"/>
              </a:rPr>
              <a:t>Benjamin Herzberg</a:t>
            </a:r>
          </a:p>
          <a:p>
            <a:pPr algn="r"/>
            <a:r>
              <a:rPr lang="en-US" sz="1600" dirty="0">
                <a:latin typeface="Arial" pitchFamily="34" charset="0"/>
              </a:rPr>
              <a:t>World Bank Group</a:t>
            </a:r>
          </a:p>
          <a:p>
            <a:pPr algn="r"/>
            <a:r>
              <a:rPr lang="en-US" sz="1600" dirty="0">
                <a:latin typeface="Arial" pitchFamily="34" charset="0"/>
              </a:rPr>
              <a:t>bherzberg@worldbank.org</a:t>
            </a:r>
          </a:p>
        </p:txBody>
      </p:sp>
      <p:sp>
        <p:nvSpPr>
          <p:cNvPr id="60420" name="Rectangle 4"/>
          <p:cNvSpPr>
            <a:spLocks noChangeArrowheads="1"/>
          </p:cNvSpPr>
          <p:nvPr/>
        </p:nvSpPr>
        <p:spPr bwMode="auto">
          <a:xfrm>
            <a:off x="3564264" y="3729335"/>
            <a:ext cx="2112310" cy="461665"/>
          </a:xfrm>
          <a:prstGeom prst="rect">
            <a:avLst/>
          </a:prstGeom>
          <a:noFill/>
          <a:ln w="3175">
            <a:noFill/>
            <a:miter lim="800000"/>
            <a:headEnd/>
            <a:tailEnd/>
          </a:ln>
        </p:spPr>
        <p:txBody>
          <a:bodyPr wrap="none">
            <a:spAutoFit/>
          </a:bodyPr>
          <a:lstStyle/>
          <a:p>
            <a:pPr algn="ctr" eaLnBrk="0" hangingPunct="0"/>
            <a:r>
              <a:rPr lang="en-US" sz="2400" b="1" cap="all" dirty="0">
                <a:solidFill>
                  <a:srgbClr val="003366"/>
                </a:solidFill>
                <a:latin typeface="Arial" panose="020B0604020202020204" pitchFamily="34" charset="0"/>
                <a:cs typeface="Arial" panose="020B0604020202020204" pitchFamily="34" charset="0"/>
              </a:rPr>
              <a:t>Thank you!</a:t>
            </a:r>
          </a:p>
        </p:txBody>
      </p:sp>
      <p:sp>
        <p:nvSpPr>
          <p:cNvPr id="60421" name="Text Box 6"/>
          <p:cNvSpPr txBox="1">
            <a:spLocks noChangeArrowheads="1"/>
          </p:cNvSpPr>
          <p:nvPr/>
        </p:nvSpPr>
        <p:spPr bwMode="auto">
          <a:xfrm>
            <a:off x="8077200" y="6657975"/>
            <a:ext cx="990600" cy="276999"/>
          </a:xfrm>
          <a:prstGeom prst="rect">
            <a:avLst/>
          </a:prstGeom>
          <a:noFill/>
          <a:ln w="9525">
            <a:noFill/>
            <a:miter lim="800000"/>
            <a:headEnd/>
            <a:tailEnd/>
          </a:ln>
        </p:spPr>
        <p:txBody>
          <a:bodyPr>
            <a:spAutoFit/>
          </a:bodyPr>
          <a:lstStyle/>
          <a:p>
            <a:pPr algn="r" eaLnBrk="0" hangingPunct="0">
              <a:spcBef>
                <a:spcPct val="50000"/>
              </a:spcBef>
            </a:pPr>
            <a:fld id="{A21C0D1B-7DAE-4254-AEB6-7A52B17489F8}" type="slidenum">
              <a:rPr lang="fr-FR" sz="1200">
                <a:latin typeface="55 Helvetica Roman"/>
              </a:rPr>
              <a:pPr algn="r" eaLnBrk="0" hangingPunct="0">
                <a:spcBef>
                  <a:spcPct val="50000"/>
                </a:spcBef>
              </a:pPr>
              <a:t>79</a:t>
            </a:fld>
            <a:endParaRPr lang="fr-FR" sz="1200">
              <a:latin typeface="55 Helvetica Roman"/>
            </a:endParaRPr>
          </a:p>
        </p:txBody>
      </p:sp>
      <p:sp>
        <p:nvSpPr>
          <p:cNvPr id="6" name="Text Box 4"/>
          <p:cNvSpPr txBox="1">
            <a:spLocks noChangeArrowheads="1"/>
          </p:cNvSpPr>
          <p:nvPr/>
        </p:nvSpPr>
        <p:spPr bwMode="auto">
          <a:xfrm>
            <a:off x="2137353" y="1847671"/>
            <a:ext cx="5105400" cy="1200329"/>
          </a:xfrm>
          <a:prstGeom prst="rect">
            <a:avLst/>
          </a:prstGeom>
          <a:noFill/>
          <a:ln w="9525">
            <a:noFill/>
            <a:miter lim="800000"/>
            <a:headEnd/>
            <a:tailEnd/>
          </a:ln>
        </p:spPr>
        <p:txBody>
          <a:bodyPr>
            <a:spAutoFit/>
          </a:bodyPr>
          <a:lstStyle/>
          <a:p>
            <a:pPr algn="ctr" eaLnBrk="0" hangingPunct="0"/>
            <a:r>
              <a:rPr lang="en-US" sz="2400" b="1" cap="all" dirty="0">
                <a:solidFill>
                  <a:srgbClr val="003366"/>
                </a:solidFill>
                <a:latin typeface="Arial" pitchFamily="34" charset="0"/>
                <a:cs typeface="Arial" pitchFamily="34" charset="0"/>
              </a:rPr>
              <a:t>Still a lot to learn</a:t>
            </a:r>
          </a:p>
          <a:p>
            <a:pPr algn="ctr" eaLnBrk="0" hangingPunct="0"/>
            <a:endParaRPr lang="en-US" sz="2400" b="1" cap="all" dirty="0">
              <a:solidFill>
                <a:srgbClr val="003366"/>
              </a:solidFill>
              <a:latin typeface="Arial" pitchFamily="34" charset="0"/>
              <a:cs typeface="Arial" pitchFamily="34" charset="0"/>
            </a:endParaRPr>
          </a:p>
          <a:p>
            <a:pPr algn="ctr" eaLnBrk="0" hangingPunct="0"/>
            <a:r>
              <a:rPr lang="en-US" sz="2400" b="1" cap="all" dirty="0">
                <a:solidFill>
                  <a:srgbClr val="003366"/>
                </a:solidFill>
                <a:latin typeface="Arial" pitchFamily="34" charset="0"/>
                <a:cs typeface="Arial" pitchFamily="34" charset="0"/>
              </a:rPr>
              <a:t>Still a lot to fight for</a:t>
            </a:r>
          </a:p>
        </p:txBody>
      </p:sp>
    </p:spTree>
    <p:extLst>
      <p:ext uri="{BB962C8B-B14F-4D97-AF65-F5344CB8AC3E}">
        <p14:creationId xmlns:p14="http://schemas.microsoft.com/office/powerpoint/2010/main" val="379493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9"/>
          <p:cNvSpPr txBox="1">
            <a:spLocks noChangeArrowheads="1"/>
          </p:cNvSpPr>
          <p:nvPr/>
        </p:nvSpPr>
        <p:spPr bwMode="auto">
          <a:xfrm>
            <a:off x="966457" y="4395289"/>
            <a:ext cx="8534400" cy="938719"/>
          </a:xfrm>
          <a:prstGeom prst="rect">
            <a:avLst/>
          </a:prstGeom>
          <a:noFill/>
          <a:ln w="9525">
            <a:noFill/>
            <a:miter lim="800000"/>
            <a:headEnd/>
            <a:tailEnd/>
          </a:ln>
        </p:spPr>
        <p:txBody>
          <a:bodyPr wrap="square">
            <a:spAutoFit/>
          </a:bodyPr>
          <a:lstStyle/>
          <a:p>
            <a:pPr algn="l" rtl="0" eaLnBrk="0" fontAlgn="base" hangingPunct="0">
              <a:lnSpc>
                <a:spcPct val="250000"/>
              </a:lnSpc>
              <a:spcBef>
                <a:spcPct val="0"/>
              </a:spcBef>
              <a:spcAft>
                <a:spcPct val="0"/>
              </a:spcAft>
            </a:pPr>
            <a:r>
              <a:rPr lang="en-US" sz="2200" dirty="0">
                <a:solidFill>
                  <a:srgbClr val="000000"/>
                </a:solidFill>
                <a:latin typeface="Calibri" pitchFamily="34" charset="0"/>
                <a:cs typeface="Calibri" pitchFamily="34" charset="0"/>
              </a:rPr>
              <a:t>5 - Sustainability issues </a:t>
            </a:r>
            <a:r>
              <a:rPr lang="en-US" sz="1600" kern="1200" dirty="0">
                <a:solidFill>
                  <a:srgbClr val="FF0000"/>
                </a:solidFill>
                <a:latin typeface="Calibri" pitchFamily="34" charset="0"/>
                <a:cs typeface="Calibri" pitchFamily="34" charset="0"/>
              </a:rPr>
              <a:t>(e.g. Bolivia</a:t>
            </a:r>
            <a:r>
              <a:rPr lang="en-US" sz="1600" dirty="0">
                <a:solidFill>
                  <a:srgbClr val="FF0000"/>
                </a:solidFill>
                <a:latin typeface="Calibri" pitchFamily="34" charset="0"/>
                <a:cs typeface="Calibri" pitchFamily="34" charset="0"/>
              </a:rPr>
              <a:t>, Cameroon, Liberia</a:t>
            </a:r>
            <a:r>
              <a:rPr lang="en-US" sz="1600" kern="1200" dirty="0">
                <a:solidFill>
                  <a:srgbClr val="FF0000"/>
                </a:solidFill>
                <a:latin typeface="Calibri" pitchFamily="34" charset="0"/>
                <a:cs typeface="Calibri" pitchFamily="34" charset="0"/>
              </a:rPr>
              <a:t>)</a:t>
            </a:r>
            <a:endParaRPr lang="en-US" sz="2400" kern="1200" dirty="0">
              <a:solidFill>
                <a:srgbClr val="000000"/>
              </a:solidFill>
              <a:latin typeface="Calibri" pitchFamily="34" charset="0"/>
              <a:cs typeface="Calibri" pitchFamily="34" charset="0"/>
            </a:endParaRPr>
          </a:p>
        </p:txBody>
      </p:sp>
      <p:sp>
        <p:nvSpPr>
          <p:cNvPr id="54275" name="Text Box 10"/>
          <p:cNvSpPr txBox="1">
            <a:spLocks noChangeArrowheads="1"/>
          </p:cNvSpPr>
          <p:nvPr/>
        </p:nvSpPr>
        <p:spPr bwMode="auto">
          <a:xfrm>
            <a:off x="718665" y="728291"/>
            <a:ext cx="3726020" cy="400110"/>
          </a:xfrm>
          <a:prstGeom prst="rect">
            <a:avLst/>
          </a:prstGeom>
          <a:noFill/>
          <a:ln w="9525" algn="ctr">
            <a:noFill/>
            <a:miter lim="800000"/>
            <a:headEnd/>
            <a:tailEnd/>
          </a:ln>
        </p:spPr>
        <p:txBody>
          <a:bodyPr wrap="none">
            <a:spAutoFit/>
          </a:bodyPr>
          <a:lstStyle/>
          <a:p>
            <a:pPr algn="l" rtl="0" eaLnBrk="0" fontAlgn="base" hangingPunct="0">
              <a:spcBef>
                <a:spcPct val="0"/>
              </a:spcBef>
              <a:spcAft>
                <a:spcPct val="0"/>
              </a:spcAft>
            </a:pPr>
            <a:r>
              <a:rPr lang="en-US" sz="2000" b="1" cap="all" dirty="0">
                <a:solidFill>
                  <a:schemeClr val="tx2"/>
                </a:solidFill>
                <a:latin typeface="Arial" pitchFamily="34" charset="0"/>
                <a:cs typeface="Arial" pitchFamily="34" charset="0"/>
              </a:rPr>
              <a:t>PPDs are risky business</a:t>
            </a:r>
          </a:p>
        </p:txBody>
      </p:sp>
      <p:sp>
        <p:nvSpPr>
          <p:cNvPr id="54277" name="Text Box 26"/>
          <p:cNvSpPr txBox="1">
            <a:spLocks noChangeArrowheads="1"/>
          </p:cNvSpPr>
          <p:nvPr/>
        </p:nvSpPr>
        <p:spPr bwMode="auto">
          <a:xfrm>
            <a:off x="8077200" y="6657975"/>
            <a:ext cx="990600" cy="230832"/>
          </a:xfrm>
          <a:prstGeom prst="rect">
            <a:avLst/>
          </a:prstGeom>
          <a:noFill/>
          <a:ln w="9525">
            <a:noFill/>
            <a:miter lim="800000"/>
            <a:headEnd/>
            <a:tailEnd/>
          </a:ln>
        </p:spPr>
        <p:txBody>
          <a:bodyPr>
            <a:spAutoFit/>
          </a:bodyPr>
          <a:lstStyle>
            <a:defPPr>
              <a:defRPr lang="en-US"/>
            </a:defPPr>
            <a:lvl1pPr algn="r" eaLnBrk="0" hangingPunct="0">
              <a:spcBef>
                <a:spcPct val="50000"/>
              </a:spcBef>
              <a:defRPr sz="900">
                <a:latin typeface="+mj-lt"/>
              </a:defRPr>
            </a:lvl1pPr>
          </a:lstStyle>
          <a:p>
            <a:fld id="{5BB37A77-2E39-49BB-BF8B-049D15A6D199}" type="slidenum">
              <a:rPr lang="en-US"/>
              <a:pPr/>
              <a:t>8</a:t>
            </a:fld>
            <a:endParaRPr lang="en-US" dirty="0"/>
          </a:p>
        </p:txBody>
      </p:sp>
      <p:sp>
        <p:nvSpPr>
          <p:cNvPr id="54278" name="TextBox 18"/>
          <p:cNvSpPr txBox="1">
            <a:spLocks noChangeArrowheads="1"/>
          </p:cNvSpPr>
          <p:nvPr/>
        </p:nvSpPr>
        <p:spPr bwMode="auto">
          <a:xfrm>
            <a:off x="76200" y="6629400"/>
            <a:ext cx="5181600" cy="261610"/>
          </a:xfrm>
          <a:prstGeom prst="rect">
            <a:avLst/>
          </a:prstGeom>
          <a:noFill/>
          <a:ln w="9525">
            <a:noFill/>
            <a:miter lim="800000"/>
            <a:headEnd/>
            <a:tailEnd/>
          </a:ln>
        </p:spPr>
        <p:txBody>
          <a:bodyPr wrap="square">
            <a:spAutoFit/>
          </a:bodyPr>
          <a:lstStyle/>
          <a:p>
            <a:pPr algn="l" rtl="0" eaLnBrk="0" fontAlgn="base" hangingPunct="0">
              <a:spcBef>
                <a:spcPct val="0"/>
              </a:spcBef>
              <a:spcAft>
                <a:spcPct val="0"/>
              </a:spcAft>
            </a:pPr>
            <a:r>
              <a:rPr lang="en-US" sz="1100" kern="1200" dirty="0">
                <a:solidFill>
                  <a:schemeClr val="bg1">
                    <a:lumMod val="75000"/>
                  </a:schemeClr>
                </a:solidFill>
                <a:latin typeface="Calibri" pitchFamily="34" charset="0"/>
                <a:cs typeface="Calibri" pitchFamily="34" charset="0"/>
              </a:rPr>
              <a:t>Source: Herzberg, World Bank Group,  Wright and Sisombat, 2006/2013</a:t>
            </a:r>
          </a:p>
        </p:txBody>
      </p:sp>
      <p:sp>
        <p:nvSpPr>
          <p:cNvPr id="20" name="Text Box 10"/>
          <p:cNvSpPr txBox="1">
            <a:spLocks noChangeArrowheads="1"/>
          </p:cNvSpPr>
          <p:nvPr/>
        </p:nvSpPr>
        <p:spPr bwMode="auto">
          <a:xfrm>
            <a:off x="4411663" y="252417"/>
            <a:ext cx="2977738" cy="461665"/>
          </a:xfrm>
          <a:prstGeom prst="rect">
            <a:avLst/>
          </a:prstGeom>
          <a:noFill/>
          <a:ln w="9525" algn="ctr">
            <a:noFill/>
            <a:miter lim="800000"/>
            <a:headEnd/>
            <a:tailEnd/>
          </a:ln>
        </p:spPr>
        <p:txBody>
          <a:bodyPr wrap="none">
            <a:spAutoFit/>
          </a:bodyPr>
          <a:lstStyle/>
          <a:p>
            <a:pPr algn="l" rtl="0" eaLnBrk="0" fontAlgn="base" hangingPunct="0">
              <a:spcBef>
                <a:spcPct val="0"/>
              </a:spcBef>
              <a:spcAft>
                <a:spcPct val="0"/>
              </a:spcAft>
            </a:pPr>
            <a:r>
              <a:rPr lang="en-US" sz="2400" kern="1200" dirty="0">
                <a:solidFill>
                  <a:srgbClr val="FFFFFF"/>
                </a:solidFill>
                <a:latin typeface="Calibri" pitchFamily="34" charset="0"/>
                <a:cs typeface="Calibri" pitchFamily="34" charset="0"/>
              </a:rPr>
              <a:t>but risk is manageable</a:t>
            </a:r>
          </a:p>
        </p:txBody>
      </p:sp>
      <p:sp>
        <p:nvSpPr>
          <p:cNvPr id="23" name="Text Box 9"/>
          <p:cNvSpPr txBox="1">
            <a:spLocks noChangeArrowheads="1"/>
          </p:cNvSpPr>
          <p:nvPr/>
        </p:nvSpPr>
        <p:spPr bwMode="auto">
          <a:xfrm>
            <a:off x="890257" y="1828808"/>
            <a:ext cx="6858000" cy="1015663"/>
          </a:xfrm>
          <a:prstGeom prst="rect">
            <a:avLst/>
          </a:prstGeom>
          <a:noFill/>
          <a:ln w="9525">
            <a:noFill/>
            <a:miter lim="800000"/>
            <a:headEnd/>
            <a:tailEnd/>
          </a:ln>
        </p:spPr>
        <p:txBody>
          <a:bodyPr wrap="square">
            <a:spAutoFit/>
          </a:bodyPr>
          <a:lstStyle/>
          <a:p>
            <a:pPr algn="l" rtl="0" eaLnBrk="0" fontAlgn="base" hangingPunct="0">
              <a:lnSpc>
                <a:spcPct val="250000"/>
              </a:lnSpc>
              <a:spcBef>
                <a:spcPct val="0"/>
              </a:spcBef>
              <a:spcAft>
                <a:spcPct val="0"/>
              </a:spcAft>
            </a:pPr>
            <a:r>
              <a:rPr lang="en-US" sz="2200" kern="1200" dirty="0">
                <a:solidFill>
                  <a:srgbClr val="000000"/>
                </a:solidFill>
                <a:latin typeface="Calibri" pitchFamily="34" charset="0"/>
                <a:cs typeface="Calibri" pitchFamily="34" charset="0"/>
              </a:rPr>
              <a:t>2 - Reinforcing vested interest </a:t>
            </a:r>
            <a:r>
              <a:rPr lang="en-US" sz="1600" kern="1200" dirty="0">
                <a:solidFill>
                  <a:srgbClr val="FF0000"/>
                </a:solidFill>
                <a:latin typeface="Calibri" pitchFamily="34" charset="0"/>
                <a:cs typeface="Calibri" pitchFamily="34" charset="0"/>
              </a:rPr>
              <a:t>(e.g.</a:t>
            </a:r>
            <a:r>
              <a:rPr lang="en-US" sz="2400" kern="1200" dirty="0">
                <a:solidFill>
                  <a:srgbClr val="000000"/>
                </a:solidFill>
                <a:latin typeface="Calibri" pitchFamily="34" charset="0"/>
                <a:cs typeface="Calibri" pitchFamily="34" charset="0"/>
              </a:rPr>
              <a:t> </a:t>
            </a:r>
            <a:r>
              <a:rPr lang="en-US" sz="1600" kern="1200" dirty="0">
                <a:solidFill>
                  <a:srgbClr val="FF0000"/>
                </a:solidFill>
                <a:latin typeface="Calibri" pitchFamily="34" charset="0"/>
                <a:cs typeface="Calibri" pitchFamily="34" charset="0"/>
              </a:rPr>
              <a:t>Mongolia, Belarus)</a:t>
            </a:r>
          </a:p>
        </p:txBody>
      </p:sp>
      <p:sp>
        <p:nvSpPr>
          <p:cNvPr id="24" name="Text Box 9"/>
          <p:cNvSpPr txBox="1">
            <a:spLocks noChangeArrowheads="1"/>
          </p:cNvSpPr>
          <p:nvPr/>
        </p:nvSpPr>
        <p:spPr bwMode="auto">
          <a:xfrm>
            <a:off x="822524" y="2743208"/>
            <a:ext cx="8534400" cy="938719"/>
          </a:xfrm>
          <a:prstGeom prst="rect">
            <a:avLst/>
          </a:prstGeom>
          <a:noFill/>
          <a:ln w="9525">
            <a:noFill/>
            <a:miter lim="800000"/>
            <a:headEnd/>
            <a:tailEnd/>
          </a:ln>
        </p:spPr>
        <p:txBody>
          <a:bodyPr wrap="square">
            <a:spAutoFit/>
          </a:bodyPr>
          <a:lstStyle/>
          <a:p>
            <a:pPr algn="l" rtl="0" eaLnBrk="0" fontAlgn="base" hangingPunct="0">
              <a:lnSpc>
                <a:spcPct val="250000"/>
              </a:lnSpc>
              <a:spcBef>
                <a:spcPct val="0"/>
              </a:spcBef>
              <a:spcAft>
                <a:spcPct val="0"/>
              </a:spcAft>
            </a:pPr>
            <a:r>
              <a:rPr lang="en-US" sz="2200" dirty="0">
                <a:solidFill>
                  <a:srgbClr val="000000"/>
                </a:solidFill>
                <a:latin typeface="Calibri" pitchFamily="34" charset="0"/>
                <a:cs typeface="Calibri" pitchFamily="34" charset="0"/>
              </a:rPr>
              <a:t>3 - Over and under representation </a:t>
            </a:r>
            <a:r>
              <a:rPr lang="en-US" sz="1600" kern="1200" dirty="0">
                <a:solidFill>
                  <a:srgbClr val="FF0000"/>
                </a:solidFill>
                <a:latin typeface="Calibri" pitchFamily="34" charset="0"/>
                <a:cs typeface="Calibri" pitchFamily="34" charset="0"/>
              </a:rPr>
              <a:t>(e.g. Tanzania, 18%, Benin 6/6/6)</a:t>
            </a:r>
          </a:p>
        </p:txBody>
      </p:sp>
      <p:sp>
        <p:nvSpPr>
          <p:cNvPr id="25" name="Text Box 9"/>
          <p:cNvSpPr txBox="1">
            <a:spLocks noChangeArrowheads="1"/>
          </p:cNvSpPr>
          <p:nvPr/>
        </p:nvSpPr>
        <p:spPr bwMode="auto">
          <a:xfrm>
            <a:off x="890257" y="3557086"/>
            <a:ext cx="8534400" cy="938719"/>
          </a:xfrm>
          <a:prstGeom prst="rect">
            <a:avLst/>
          </a:prstGeom>
          <a:noFill/>
          <a:ln w="9525">
            <a:noFill/>
            <a:miter lim="800000"/>
            <a:headEnd/>
            <a:tailEnd/>
          </a:ln>
        </p:spPr>
        <p:txBody>
          <a:bodyPr wrap="square">
            <a:spAutoFit/>
          </a:bodyPr>
          <a:lstStyle/>
          <a:p>
            <a:pPr algn="l" rtl="0" eaLnBrk="0" fontAlgn="base" hangingPunct="0">
              <a:lnSpc>
                <a:spcPct val="250000"/>
              </a:lnSpc>
              <a:spcBef>
                <a:spcPct val="0"/>
              </a:spcBef>
              <a:spcAft>
                <a:spcPct val="0"/>
              </a:spcAft>
            </a:pPr>
            <a:r>
              <a:rPr lang="en-US" sz="2200" dirty="0">
                <a:solidFill>
                  <a:srgbClr val="000000"/>
                </a:solidFill>
                <a:latin typeface="Calibri" pitchFamily="34" charset="0"/>
                <a:cs typeface="Calibri" pitchFamily="34" charset="0"/>
              </a:rPr>
              <a:t>4 - One man shows </a:t>
            </a:r>
            <a:r>
              <a:rPr lang="en-US" sz="1600" kern="1200" dirty="0">
                <a:solidFill>
                  <a:srgbClr val="FF0000"/>
                </a:solidFill>
                <a:latin typeface="Calibri" pitchFamily="34" charset="0"/>
                <a:cs typeface="Calibri" pitchFamily="34" charset="0"/>
              </a:rPr>
              <a:t>(e.g. Botswana)</a:t>
            </a:r>
          </a:p>
        </p:txBody>
      </p:sp>
      <p:sp>
        <p:nvSpPr>
          <p:cNvPr id="26" name="Text Box 9"/>
          <p:cNvSpPr txBox="1">
            <a:spLocks noChangeArrowheads="1"/>
          </p:cNvSpPr>
          <p:nvPr/>
        </p:nvSpPr>
        <p:spPr bwMode="auto">
          <a:xfrm>
            <a:off x="990600" y="5157289"/>
            <a:ext cx="8534400" cy="938719"/>
          </a:xfrm>
          <a:prstGeom prst="rect">
            <a:avLst/>
          </a:prstGeom>
          <a:noFill/>
          <a:ln w="9525">
            <a:noFill/>
            <a:miter lim="800000"/>
            <a:headEnd/>
            <a:tailEnd/>
          </a:ln>
        </p:spPr>
        <p:txBody>
          <a:bodyPr wrap="square">
            <a:spAutoFit/>
          </a:bodyPr>
          <a:lstStyle/>
          <a:p>
            <a:pPr algn="l" rtl="0" eaLnBrk="0" fontAlgn="base" hangingPunct="0">
              <a:lnSpc>
                <a:spcPct val="250000"/>
              </a:lnSpc>
              <a:spcBef>
                <a:spcPct val="0"/>
              </a:spcBef>
              <a:spcAft>
                <a:spcPct val="0"/>
              </a:spcAft>
            </a:pPr>
            <a:r>
              <a:rPr lang="en-US" sz="2200" dirty="0">
                <a:solidFill>
                  <a:srgbClr val="000000"/>
                </a:solidFill>
                <a:latin typeface="Calibri" pitchFamily="34" charset="0"/>
                <a:cs typeface="Calibri" pitchFamily="34" charset="0"/>
              </a:rPr>
              <a:t>6 - Political risks </a:t>
            </a:r>
            <a:r>
              <a:rPr lang="en-US" sz="1600" kern="1200" dirty="0">
                <a:solidFill>
                  <a:srgbClr val="FF0000"/>
                </a:solidFill>
                <a:latin typeface="Calibri" pitchFamily="34" charset="0"/>
                <a:cs typeface="Calibri" pitchFamily="34" charset="0"/>
              </a:rPr>
              <a:t>(e.g. Bosnia, Bangladesh)</a:t>
            </a:r>
          </a:p>
        </p:txBody>
      </p:sp>
      <p:sp>
        <p:nvSpPr>
          <p:cNvPr id="27" name="Text Box 9"/>
          <p:cNvSpPr txBox="1">
            <a:spLocks noChangeArrowheads="1"/>
          </p:cNvSpPr>
          <p:nvPr/>
        </p:nvSpPr>
        <p:spPr bwMode="auto">
          <a:xfrm>
            <a:off x="873279" y="1118689"/>
            <a:ext cx="8534400" cy="938719"/>
          </a:xfrm>
          <a:prstGeom prst="rect">
            <a:avLst/>
          </a:prstGeom>
          <a:noFill/>
          <a:ln w="9525">
            <a:noFill/>
            <a:miter lim="800000"/>
            <a:headEnd/>
            <a:tailEnd/>
          </a:ln>
        </p:spPr>
        <p:txBody>
          <a:bodyPr wrap="square">
            <a:spAutoFit/>
          </a:bodyPr>
          <a:lstStyle/>
          <a:p>
            <a:pPr algn="l" rtl="0" eaLnBrk="0" fontAlgn="base" hangingPunct="0">
              <a:lnSpc>
                <a:spcPct val="250000"/>
              </a:lnSpc>
              <a:spcBef>
                <a:spcPct val="0"/>
              </a:spcBef>
              <a:spcAft>
                <a:spcPct val="0"/>
              </a:spcAft>
            </a:pPr>
            <a:r>
              <a:rPr lang="en-US" sz="2200" kern="1200" dirty="0">
                <a:solidFill>
                  <a:srgbClr val="000000"/>
                </a:solidFill>
                <a:latin typeface="Calibri" pitchFamily="34" charset="0"/>
                <a:cs typeface="Calibri" pitchFamily="34" charset="0"/>
              </a:rPr>
              <a:t>1- Political Economy, Institutional misalignments </a:t>
            </a:r>
            <a:r>
              <a:rPr lang="en-US" sz="1600" dirty="0">
                <a:solidFill>
                  <a:srgbClr val="FF0000"/>
                </a:solidFill>
                <a:latin typeface="Calibri" pitchFamily="34" charset="0"/>
                <a:cs typeface="Calibri" pitchFamily="34" charset="0"/>
              </a:rPr>
              <a:t>(e.g. Uganda NF, Benin</a:t>
            </a:r>
            <a:r>
              <a:rPr lang="en-US" sz="1600" kern="1200" dirty="0">
                <a:solidFill>
                  <a:srgbClr val="FF0000"/>
                </a:solidFill>
                <a:latin typeface="Calibri" pitchFamily="34" charset="0"/>
                <a:cs typeface="Calibri" pitchFamily="34" charset="0"/>
              </a:rPr>
              <a:t>)</a:t>
            </a:r>
          </a:p>
        </p:txBody>
      </p:sp>
    </p:spTree>
    <p:extLst>
      <p:ext uri="{BB962C8B-B14F-4D97-AF65-F5344CB8AC3E}">
        <p14:creationId xmlns:p14="http://schemas.microsoft.com/office/powerpoint/2010/main" val="22646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38200"/>
            <a:ext cx="7772400" cy="5867400"/>
          </a:xfrm>
        </p:spPr>
        <p:txBody>
          <a:bodyPr>
            <a:normAutofit fontScale="90000"/>
          </a:bodyPr>
          <a:lstStyle/>
          <a:p>
            <a:pPr algn="l"/>
            <a:r>
              <a:rPr lang="en-US" sz="2400" b="1" dirty="0"/>
              <a:t>PPD CHARTER OF GOOD PRACTICE</a:t>
            </a:r>
            <a:br>
              <a:rPr lang="en-US" sz="2400" b="1" dirty="0"/>
            </a:br>
            <a:br>
              <a:rPr lang="en-US" sz="2400" b="1" dirty="0"/>
            </a:br>
            <a:r>
              <a:rPr lang="en-US" sz="2400" b="1" dirty="0"/>
              <a:t>PRINCIPLE I:  	CONTEXTUAL DESIGN</a:t>
            </a:r>
            <a:br>
              <a:rPr lang="en-US" sz="2400" dirty="0"/>
            </a:br>
            <a:r>
              <a:rPr lang="en-US" sz="2400" b="1" dirty="0"/>
              <a:t>PRINCIPLE II: 	OPEN GOVERNANCE PROCESS</a:t>
            </a:r>
            <a:br>
              <a:rPr lang="en-US" sz="2400" dirty="0"/>
            </a:br>
            <a:r>
              <a:rPr lang="en-US" sz="2400" b="1" dirty="0"/>
              <a:t>PRINCIPLE III: 	MANDATE AND INSTITUTIONAL ALIGNMENT </a:t>
            </a:r>
            <a:br>
              <a:rPr lang="en-US" sz="2400" dirty="0"/>
            </a:br>
            <a:r>
              <a:rPr lang="en-US" sz="2400" b="1" dirty="0"/>
              <a:t>PRINCIPLE IV: 	STRUCTURE AND PARTICIPATION </a:t>
            </a:r>
            <a:br>
              <a:rPr lang="en-US" sz="2400" dirty="0"/>
            </a:br>
            <a:r>
              <a:rPr lang="en-US" sz="2400" b="1" dirty="0"/>
              <a:t>PRINCIPLE V: 	FACILITATION </a:t>
            </a:r>
            <a:br>
              <a:rPr lang="en-US" sz="2400" dirty="0"/>
            </a:br>
            <a:r>
              <a:rPr lang="en-US" sz="2400" b="1" dirty="0"/>
              <a:t>PRINCIPLE VI: 	CHAMPIONS</a:t>
            </a:r>
            <a:br>
              <a:rPr lang="en-US" sz="2400" dirty="0"/>
            </a:br>
            <a:r>
              <a:rPr lang="en-US" sz="2400" b="1" dirty="0"/>
              <a:t>PRINCIPLE VII: 	OUTPUTS </a:t>
            </a:r>
            <a:br>
              <a:rPr lang="en-US" sz="2400" dirty="0"/>
            </a:br>
            <a:r>
              <a:rPr lang="en-US" sz="2400" b="1" dirty="0"/>
              <a:t>PRINCIPLE VIII: 	OUTREACH AND COMMUNICATIONS </a:t>
            </a:r>
            <a:br>
              <a:rPr lang="en-US" sz="2400" dirty="0"/>
            </a:br>
            <a:r>
              <a:rPr lang="en-US" sz="2400" b="1" dirty="0"/>
              <a:t>PRINCIPLE IX: 	MONITORING &amp; EVALUATION </a:t>
            </a:r>
            <a:br>
              <a:rPr lang="en-US" sz="2400" dirty="0"/>
            </a:br>
            <a:r>
              <a:rPr lang="en-US" sz="2400" b="1" dirty="0"/>
              <a:t>PRINCIPLE X: 	APPROPRIATE AREA AND SCOPE</a:t>
            </a:r>
            <a:br>
              <a:rPr lang="en-US" sz="2400" dirty="0"/>
            </a:br>
            <a:r>
              <a:rPr lang="en-US" sz="2400" b="1" dirty="0"/>
              <a:t>PRINCIPLE XI: 	CRISIS AND CONFLICT RESPONSE</a:t>
            </a:r>
            <a:br>
              <a:rPr lang="en-US" sz="2400" dirty="0"/>
            </a:br>
            <a:r>
              <a:rPr lang="en-US" sz="2400" b="1" dirty="0"/>
              <a:t>PRINCIPLE XII: 	DEVELOPMENT PARTNERS</a:t>
            </a:r>
            <a:br>
              <a:rPr lang="en-US" sz="2400" dirty="0"/>
            </a:br>
            <a:r>
              <a:rPr lang="en-US" sz="2400" b="1" dirty="0"/>
              <a:t>PRINCIPLE XIII: 	SUSTAINABILITY</a:t>
            </a:r>
            <a:br>
              <a:rPr lang="en-US" sz="2400" dirty="0"/>
            </a:br>
            <a:br>
              <a:rPr lang="en-US" sz="2400" dirty="0"/>
            </a:br>
            <a:endParaRPr lang="en-US" sz="2400" dirty="0"/>
          </a:p>
        </p:txBody>
      </p:sp>
    </p:spTree>
    <p:extLst>
      <p:ext uri="{BB962C8B-B14F-4D97-AF65-F5344CB8AC3E}">
        <p14:creationId xmlns:p14="http://schemas.microsoft.com/office/powerpoint/2010/main" val="1740416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ondary Slides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1535</TotalTime>
  <Words>4002</Words>
  <Application>Microsoft Office PowerPoint</Application>
  <PresentationFormat>On-screen Show (4:3)</PresentationFormat>
  <Paragraphs>790</Paragraphs>
  <Slides>79</Slides>
  <Notes>31</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2</vt:i4>
      </vt:variant>
      <vt:variant>
        <vt:lpstr>Slide Titles</vt:lpstr>
      </vt:variant>
      <vt:variant>
        <vt:i4>79</vt:i4>
      </vt:variant>
    </vt:vector>
  </HeadingPairs>
  <TitlesOfParts>
    <vt:vector size="99" baseType="lpstr">
      <vt:lpstr>ＭＳ Ｐゴシック</vt:lpstr>
      <vt:lpstr>55 Helvetica Roman</vt:lpstr>
      <vt:lpstr>95 Helvetica Black</vt:lpstr>
      <vt:lpstr>Arial</vt:lpstr>
      <vt:lpstr>Arial Black</vt:lpstr>
      <vt:lpstr>Bell MT</vt:lpstr>
      <vt:lpstr>Calibri</vt:lpstr>
      <vt:lpstr>Lucida Sans Unicode</vt:lpstr>
      <vt:lpstr>Tahoma</vt:lpstr>
      <vt:lpstr>Times</vt:lpstr>
      <vt:lpstr>Times New Roman</vt:lpstr>
      <vt:lpstr>Trebuchet MS</vt:lpstr>
      <vt:lpstr>Verdana</vt:lpstr>
      <vt:lpstr>Wingdings</vt:lpstr>
      <vt:lpstr>Wingdings 2</vt:lpstr>
      <vt:lpstr>Office Theme</vt:lpstr>
      <vt:lpstr>Default Design</vt:lpstr>
      <vt:lpstr>Secondary Slides Master</vt:lpstr>
      <vt:lpstr>Image</vt:lpstr>
      <vt:lpstr>Presentation</vt:lpstr>
      <vt:lpstr>PowerPoint Presentation</vt:lpstr>
      <vt:lpstr>PowerPoint Presentation</vt:lpstr>
      <vt:lpstr>PowerPoint Presentation</vt:lpstr>
      <vt:lpstr>PowerPoint Presentation</vt:lpstr>
      <vt:lpstr>PowerPoint Presentation</vt:lpstr>
      <vt:lpstr>PowerPoint Presentation</vt:lpstr>
      <vt:lpstr>PPD Collaborative Action Matrix</vt:lpstr>
      <vt:lpstr>PowerPoint Presentation</vt:lpstr>
      <vt:lpstr>PPD CHARTER OF GOOD PRACTICE  PRINCIPLE I:   CONTEXTUAL DESIGN PRINCIPLE II:  OPEN GOVERNANCE PROCESS PRINCIPLE III:  MANDATE AND INSTITUTIONAL ALIGNMENT  PRINCIPLE IV:  STRUCTURE AND PARTICIPATION  PRINCIPLE V:  FACILITATION  PRINCIPLE VI:  CHAMPIONS PRINCIPLE VII:  OUTPUTS  PRINCIPLE VIII:  OUTREACH AND COMMUNICATIONS  PRINCIPLE IX:  MONITORING &amp; EVALUATION  PRINCIPLE X:  APPROPRIATE AREA AND SCOPE PRINCIPLE XI:  CRISIS AND CONFLICT RESPONSE PRINCIPLE XII:  DEVELOPMENT PARTNERS PRINCIPLE XIII:  SUSTAINABILITY  </vt:lpstr>
      <vt:lpstr>PRINCIPLE I:  CONTEXTUAL DESIGN </vt:lpstr>
      <vt:lpstr>PowerPoint Presentation</vt:lpstr>
      <vt:lpstr>PowerPoint Presentation</vt:lpstr>
      <vt:lpstr>PowerPoint Presentation</vt:lpstr>
      <vt:lpstr>PowerPoint Presentation</vt:lpstr>
      <vt:lpstr>PRINCIPLE II: OPEN GOVERNANCE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 &amp; Manage Reform Proposals</vt:lpstr>
      <vt:lpstr>PRINCIPLE III: MANDATE AND INSTITUTIONAL ALIGNMENT   </vt:lpstr>
      <vt:lpstr>PowerPoint Presentation</vt:lpstr>
      <vt:lpstr>PowerPoint Presentation</vt:lpstr>
      <vt:lpstr>Linking the PPD to Other Reforms Processes</vt:lpstr>
      <vt:lpstr>PowerPoint Presentation</vt:lpstr>
      <vt:lpstr>PRINCIPLE IV: STRUCTURE AND PARTICIPATION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 V: FACILITATION  </vt:lpstr>
      <vt:lpstr>PowerPoint Presentation</vt:lpstr>
      <vt:lpstr>PowerPoint Presentation</vt:lpstr>
      <vt:lpstr>Tracking system for accountability</vt:lpstr>
      <vt:lpstr>PowerPoint Presentation</vt:lpstr>
      <vt:lpstr>PowerPoint Presentation</vt:lpstr>
      <vt:lpstr>PRINCIPLE VI: CHAMPIONS </vt:lpstr>
      <vt:lpstr>PRINCIPLE VII: OUTPUTS  </vt:lpstr>
      <vt:lpstr>PowerPoint Presentation</vt:lpstr>
      <vt:lpstr>PowerPoint Presentation</vt:lpstr>
      <vt:lpstr>NBF Advocacy Effectiveness = 22%</vt:lpstr>
      <vt:lpstr>PowerPoint Presentation</vt:lpstr>
      <vt:lpstr>PowerPoint Presentation</vt:lpstr>
      <vt:lpstr>Competitiveness Payoffs - Cambodia Garment</vt:lpstr>
      <vt:lpstr>PowerPoint Presentation</vt:lpstr>
      <vt:lpstr>PRINCIPLE VIII: OUTREACH AND COMMUNICATIONS  </vt:lpstr>
      <vt:lpstr>PowerPoint Presentation</vt:lpstr>
      <vt:lpstr>PowerPoint Presentation</vt:lpstr>
      <vt:lpstr>PRINCIPLE IX: MONITORING &amp; EVALUATION  </vt:lpstr>
      <vt:lpstr>PowerPoint Presentation</vt:lpstr>
      <vt:lpstr>PowerPoint Presentation</vt:lpstr>
      <vt:lpstr>PowerPoint Presentation</vt:lpstr>
      <vt:lpstr>PRINCIPLE X: APPROPRIATE AREA AND SCOPE </vt:lpstr>
      <vt:lpstr>PowerPoint Presentation</vt:lpstr>
      <vt:lpstr>Sector Growth Through PPD</vt:lpstr>
      <vt:lpstr>What action are best for the sector?</vt:lpstr>
      <vt:lpstr>PowerPoint Presentation</vt:lpstr>
      <vt:lpstr>2014  Current working groups </vt:lpstr>
      <vt:lpstr>Results (as of 2014)</vt:lpstr>
      <vt:lpstr>INVOLVEMENT LEVELS </vt:lpstr>
      <vt:lpstr>SC2019 Celebration points </vt:lpstr>
      <vt:lpstr>PRINCIPLE XI: CRISIS AND CONFLICT RESPONSE</vt:lpstr>
      <vt:lpstr>PowerPoint Presentation</vt:lpstr>
      <vt:lpstr>PowerPoint Presentation</vt:lpstr>
      <vt:lpstr>PowerPoint Presentation</vt:lpstr>
      <vt:lpstr>PowerPoint Presentation</vt:lpstr>
      <vt:lpstr>PRINCIPLE XII: DEVELOPMENT PARTNERS </vt:lpstr>
      <vt:lpstr>PRINCIPLE XIII: SUSTAINABILITY </vt:lpstr>
      <vt:lpstr>PowerPoint Presentation</vt:lpstr>
      <vt:lpstr>PPD CHARTER OF GOOD PRACTICE  PRINCIPLE I:   CONTEXTUAL DESIGN PRINCIPLE II:  OPEN GOVERNANCE PROCESS PRINCIPLE III:  MANDATE AND INSTITUTIONAL ALIGNMENT  PRINCIPLE IV:  STRUCTURE AND PARTICIPATION  PRINCIPLE V:  FACILITATION  PRINCIPLE VI:  CHAMPIONS PRINCIPLE VII:  OUTPUTS  PRINCIPLE VIII:  OUTREACH AND COMMUNICATIONS  PRINCIPLE IX:  MONITORING &amp; EVALUATION  PRINCIPLE X:  APPROPRIATE AREA AND SCOPE PRINCIPLE XI:  CRISIS AND CONFLICT RESPONSE PRINCIPLE XII:  DEVELOPMENT PARTNERS PRINCIPLE XIII:  SUSTAINABILITY  </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Ermal Vila</dc:creator>
  <cp:lastModifiedBy>Benjamin Herzberg</cp:lastModifiedBy>
  <cp:revision>113</cp:revision>
  <dcterms:created xsi:type="dcterms:W3CDTF">2014-02-20T21:31:45Z</dcterms:created>
  <dcterms:modified xsi:type="dcterms:W3CDTF">2018-09-12T10:19:34Z</dcterms:modified>
</cp:coreProperties>
</file>